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765D1B-8001-405A-B9A3-3BD756D833BC}">
  <a:tblStyle styleId="{CF765D1B-8001-405A-B9A3-3BD756D833B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1565EB7-6F1E-4418-A15D-631B2AD9A9E6}"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rPr lang="en-US"/>
              <a:t>Dr. Fox opens</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88" name="Google Shape;18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195" name="Google Shape;1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Teacher’s reflection in action (and on action)</a:t>
            </a:r>
            <a:endParaRPr/>
          </a:p>
        </p:txBody>
      </p:sp>
      <p:sp>
        <p:nvSpPr>
          <p:cNvPr id="202" name="Google Shape;202;p1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72a9565a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e72a9565a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219" name="Google Shape;219;ge72a9565ab_0_1: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rPr lang="en-US"/>
              <a:t>Both recase and requesting clarification is indirect corrective feedback. In recast teacher imply the students’ errors by reformulating the sentence and providing the correct model…</a:t>
            </a:r>
            <a:endParaRPr/>
          </a:p>
          <a:p>
            <a:pPr indent="-228600" lvl="0" marL="457200" marR="0" rtl="0" algn="l">
              <a:lnSpc>
                <a:spcPct val="100000"/>
              </a:lnSpc>
              <a:spcBef>
                <a:spcPts val="360"/>
              </a:spcBef>
              <a:spcAft>
                <a:spcPts val="0"/>
              </a:spcAft>
              <a:buSzPts val="1400"/>
              <a:buNone/>
            </a:pPr>
            <a:r>
              <a:rPr lang="en-US"/>
              <a:t>In clarifying request, teachers can use phrases like excuse me? Or I don’t understand. Then the teacher indicate the student’s message has not been understood or there is some kind of mistakes.</a:t>
            </a:r>
            <a:endParaRPr/>
          </a:p>
        </p:txBody>
      </p:sp>
      <p:sp>
        <p:nvSpPr>
          <p:cNvPr id="229" name="Google Shape;229;p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35" name="Google Shape;2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42" name="Google Shape;24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 together</a:t>
            </a:r>
            <a:endParaRPr/>
          </a:p>
        </p:txBody>
      </p:sp>
      <p:sp>
        <p:nvSpPr>
          <p:cNvPr id="249" name="Google Shape;2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55" name="Google Shape;25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Evmenova:</a:t>
            </a:r>
            <a:endParaRPr/>
          </a:p>
          <a:p>
            <a:pPr indent="0" lvl="0" marL="0" rtl="0" algn="l">
              <a:lnSpc>
                <a:spcPct val="100000"/>
              </a:lnSpc>
              <a:spcBef>
                <a:spcPts val="360"/>
              </a:spcBef>
              <a:spcAft>
                <a:spcPts val="0"/>
              </a:spcAft>
              <a:buSzPts val="1400"/>
              <a:buNone/>
            </a:pPr>
            <a:r>
              <a:rPr lang="en-US"/>
              <a:t>Questions for Zoom poll - all True/False</a:t>
            </a:r>
            <a:endParaRPr/>
          </a:p>
          <a:p>
            <a:pPr indent="0" lvl="0" marL="0" rtl="0" algn="l">
              <a:lnSpc>
                <a:spcPct val="100000"/>
              </a:lnSpc>
              <a:spcBef>
                <a:spcPts val="360"/>
              </a:spcBef>
              <a:spcAft>
                <a:spcPts val="0"/>
              </a:spcAft>
              <a:buSzPts val="1400"/>
              <a:buNone/>
            </a:pPr>
            <a:r>
              <a:rPr lang="en-US"/>
              <a:t>I need to have a gmail account to be able to create TETE portfolio. </a:t>
            </a:r>
            <a:endParaRPr/>
          </a:p>
          <a:p>
            <a:pPr indent="0" lvl="0" marL="0" rtl="0" algn="l">
              <a:lnSpc>
                <a:spcPct val="100000"/>
              </a:lnSpc>
              <a:spcBef>
                <a:spcPts val="360"/>
              </a:spcBef>
              <a:spcAft>
                <a:spcPts val="0"/>
              </a:spcAft>
              <a:buSzPts val="1400"/>
              <a:buNone/>
            </a:pPr>
            <a:r>
              <a:rPr lang="en-US"/>
              <a:t>I need to create 13 different pages in my TETE portfolio.</a:t>
            </a:r>
            <a:endParaRPr/>
          </a:p>
          <a:p>
            <a:pPr indent="0" lvl="0" marL="0" rtl="0" algn="l">
              <a:lnSpc>
                <a:spcPct val="100000"/>
              </a:lnSpc>
              <a:spcBef>
                <a:spcPts val="360"/>
              </a:spcBef>
              <a:spcAft>
                <a:spcPts val="0"/>
              </a:spcAft>
              <a:buSzPts val="1400"/>
              <a:buNone/>
            </a:pPr>
            <a:r>
              <a:rPr lang="en-US"/>
              <a:t>My create and reflect tasks that I post in my portfolio should have a clear connection to what I learned in the module.</a:t>
            </a:r>
            <a:endParaRPr/>
          </a:p>
          <a:p>
            <a:pPr indent="0" lvl="0" marL="0" rtl="0" algn="l">
              <a:lnSpc>
                <a:spcPct val="100000"/>
              </a:lnSpc>
              <a:spcBef>
                <a:spcPts val="360"/>
              </a:spcBef>
              <a:spcAft>
                <a:spcPts val="0"/>
              </a:spcAft>
              <a:buSzPts val="1400"/>
              <a:buNone/>
            </a:pPr>
            <a:r>
              <a:rPr lang="en-US"/>
              <a:t>I need to simply list what I did in all my reflections.</a:t>
            </a:r>
            <a:endParaRPr/>
          </a:p>
        </p:txBody>
      </p:sp>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61" name="Google Shape;26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 (HS will post the exit ticket link)</a:t>
            </a:r>
            <a:endParaRPr/>
          </a:p>
        </p:txBody>
      </p:sp>
      <p:sp>
        <p:nvSpPr>
          <p:cNvPr id="267" name="Google Shape;26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76" name="Google Shape;276;p2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84" name="Google Shape;284;p25: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290" name="Google Shape;2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All</a:t>
            </a:r>
            <a:endParaRPr/>
          </a:p>
        </p:txBody>
      </p:sp>
      <p:sp>
        <p:nvSpPr>
          <p:cNvPr id="298" name="Google Shape;29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 leads; Hyunsun reports the chat box together</a:t>
            </a:r>
            <a:endParaRPr/>
          </a:p>
        </p:txBody>
      </p:sp>
      <p:sp>
        <p:nvSpPr>
          <p:cNvPr id="124" name="Google Shape;124;p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31" name="Google Shape;13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a:t>
            </a:r>
            <a:endParaRPr/>
          </a:p>
          <a:p>
            <a:pPr indent="0" lvl="0" marL="0" rtl="0" algn="l">
              <a:lnSpc>
                <a:spcPct val="100000"/>
              </a:lnSpc>
              <a:spcBef>
                <a:spcPts val="360"/>
              </a:spcBef>
              <a:spcAft>
                <a:spcPts val="0"/>
              </a:spcAft>
              <a:buSzPts val="1400"/>
              <a:buNone/>
            </a:pPr>
            <a:r>
              <a:rPr lang="en-US"/>
              <a:t>When? Anytime, after giving directions, during the group work, while they are in activities, after finishing a task</a:t>
            </a:r>
            <a:endParaRPr/>
          </a:p>
        </p:txBody>
      </p:sp>
      <p:sp>
        <p:nvSpPr>
          <p:cNvPr id="145" name="Google Shape;14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a:t>
            </a:r>
            <a:endParaRPr/>
          </a:p>
          <a:p>
            <a:pPr indent="-228600" lvl="0" marL="457200" marR="0" rtl="0" algn="l">
              <a:lnSpc>
                <a:spcPct val="100000"/>
              </a:lnSpc>
              <a:spcBef>
                <a:spcPts val="360"/>
              </a:spcBef>
              <a:spcAft>
                <a:spcPts val="0"/>
              </a:spcAft>
              <a:buSzPts val="1400"/>
              <a:buNone/>
            </a:pPr>
            <a:r>
              <a:t/>
            </a:r>
            <a:endParaRPr/>
          </a:p>
        </p:txBody>
      </p:sp>
      <p:sp>
        <p:nvSpPr>
          <p:cNvPr id="152" name="Google Shape;152;p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t/>
            </a:r>
            <a:endParaRPr/>
          </a:p>
        </p:txBody>
      </p:sp>
      <p:sp>
        <p:nvSpPr>
          <p:cNvPr id="160" name="Google Shape;160;p8: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174" name="Google Shape;174;p7: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a:t>
            </a:r>
            <a:endParaRPr/>
          </a:p>
        </p:txBody>
      </p:sp>
      <p:sp>
        <p:nvSpPr>
          <p:cNvPr id="182" name="Google Shape;18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3" l="1" r="19400" t="4666"/>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2"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4" l="1816" r="1115"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10"/>
              </a:spcBef>
              <a:spcAft>
                <a:spcPts val="0"/>
              </a:spcAft>
              <a:buClr>
                <a:schemeClr val="lt1"/>
              </a:buClr>
              <a:buSzPts val="1050"/>
              <a:buFont typeface="Arial"/>
              <a:buNone/>
              <a:defRPr sz="105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28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GEORGE MASON UNIVERSITY</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s2h62X"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forms/d/1umDxieaLa3AS4LO_EFyzNHuZmTBAxkdc9z6bc4AX57E/ed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hyperlink" Target="https://courses.lumenlearning.com/suny-oneonta-education106/chapter/9-3-differences-in-learning-and-motivation/" TargetMode="External"/><Relationship Id="rId5"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20.jpg"/><Relationship Id="rId9" Type="http://schemas.openxmlformats.org/officeDocument/2006/relationships/image" Target="../media/image17.png"/><Relationship Id="rId5" Type="http://schemas.openxmlformats.org/officeDocument/2006/relationships/hyperlink" Target="http://www.thebluediamondgallery.com/handwriting/a/answers.html" TargetMode="External"/><Relationship Id="rId6" Type="http://schemas.openxmlformats.org/officeDocument/2006/relationships/hyperlink" Target="https://creativecommons.org/licenses/by-sa/3.0/" TargetMode="External"/><Relationship Id="rId7" Type="http://schemas.openxmlformats.org/officeDocument/2006/relationships/image" Target="../media/image16.png"/><Relationship Id="rId8"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t>TEACHING ENGLISH THROUGH ENGLISH</a:t>
            </a:r>
            <a:endParaRPr/>
          </a:p>
        </p:txBody>
      </p:sp>
      <p:sp>
        <p:nvSpPr>
          <p:cNvPr id="110" name="Google Shape;110;p19"/>
          <p:cNvSpPr txBox="1"/>
          <p:nvPr>
            <p:ph idx="1" type="subTitle"/>
          </p:nvPr>
        </p:nvSpPr>
        <p:spPr>
          <a:xfrm>
            <a:off x="304800" y="4706112"/>
            <a:ext cx="9245600" cy="16565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26968"/>
              </a:buClr>
              <a:buSzPts val="2400"/>
              <a:buFont typeface="Arial"/>
              <a:buNone/>
            </a:pPr>
            <a:r>
              <a:rPr lang="en-US" sz="2400"/>
              <a:t>Module 4 - Checking Comprehension and Providing Feedback</a:t>
            </a:r>
            <a:endParaRPr sz="2400"/>
          </a:p>
          <a:p>
            <a:pPr indent="0" lvl="0" marL="0" rtl="0" algn="l">
              <a:lnSpc>
                <a:spcPct val="100000"/>
              </a:lnSpc>
              <a:spcBef>
                <a:spcPts val="0"/>
              </a:spcBef>
              <a:spcAft>
                <a:spcPts val="0"/>
              </a:spcAft>
              <a:buClr>
                <a:srgbClr val="626968"/>
              </a:buClr>
              <a:buSzPts val="2400"/>
              <a:buFont typeface="Arial"/>
              <a:buNone/>
            </a:pPr>
            <a:r>
              <a:rPr lang="en-US" sz="2400"/>
              <a:t>Friday, July 30, 2021</a:t>
            </a:r>
            <a:endParaRPr/>
          </a:p>
          <a:p>
            <a:pPr indent="0" lvl="0" marL="0" rtl="0" algn="l">
              <a:lnSpc>
                <a:spcPct val="100000"/>
              </a:lnSpc>
              <a:spcBef>
                <a:spcPts val="0"/>
              </a:spcBef>
              <a:spcAft>
                <a:spcPts val="0"/>
              </a:spcAft>
              <a:buClr>
                <a:srgbClr val="626968"/>
              </a:buClr>
              <a:buSzPts val="2400"/>
              <a:buFont typeface="Arial"/>
              <a:buNone/>
            </a:pPr>
            <a:r>
              <a:rPr lang="en-US" sz="1600"/>
              <a:t>Rebecca Fox, Ph.D.</a:t>
            </a:r>
            <a:endParaRPr sz="1600"/>
          </a:p>
          <a:p>
            <a:pPr indent="0" lvl="0" marL="0" rtl="0" algn="l">
              <a:lnSpc>
                <a:spcPct val="100000"/>
              </a:lnSpc>
              <a:spcBef>
                <a:spcPts val="0"/>
              </a:spcBef>
              <a:spcAft>
                <a:spcPts val="0"/>
              </a:spcAft>
              <a:buClr>
                <a:srgbClr val="626968"/>
              </a:buClr>
              <a:buSzPts val="2400"/>
              <a:buFont typeface="Arial"/>
              <a:buNone/>
            </a:pPr>
            <a:r>
              <a:rPr lang="en-US" sz="1600"/>
              <a:t>Anya Evmenova, Ph.D. </a:t>
            </a:r>
            <a:endParaRPr/>
          </a:p>
          <a:p>
            <a:pPr indent="0" lvl="0" marL="0" rtl="0" algn="l">
              <a:lnSpc>
                <a:spcPct val="100000"/>
              </a:lnSpc>
              <a:spcBef>
                <a:spcPts val="0"/>
              </a:spcBef>
              <a:spcAft>
                <a:spcPts val="0"/>
              </a:spcAft>
              <a:buClr>
                <a:srgbClr val="626968"/>
              </a:buClr>
              <a:buSzPts val="2400"/>
              <a:buFont typeface="Arial"/>
              <a:buNone/>
            </a:pPr>
            <a:r>
              <a:rPr lang="en-US" sz="1600"/>
              <a:t>Hyunsun Chung, M.A</a:t>
            </a:r>
            <a:r>
              <a:rPr lang="en-US"/>
              <a:t>.</a:t>
            </a:r>
            <a:endParaRPr/>
          </a:p>
          <a:p>
            <a:pPr indent="-457200" lvl="0" marL="914400" rtl="0" algn="l">
              <a:lnSpc>
                <a:spcPct val="115000"/>
              </a:lnSpc>
              <a:spcBef>
                <a:spcPts val="0"/>
              </a:spcBef>
              <a:spcAft>
                <a:spcPts val="0"/>
              </a:spcAft>
              <a:buNone/>
            </a:pPr>
            <a:r>
              <a:rPr b="0" lang="en-US" sz="1100">
                <a:solidFill>
                  <a:srgbClr val="000000"/>
                </a:solidFill>
              </a:rPr>
              <a:t>Fox, R., Chung, H. &amp; Evmenova, A. (July, 2021). </a:t>
            </a:r>
            <a:r>
              <a:rPr b="0" i="1" lang="en-US" sz="1100">
                <a:solidFill>
                  <a:srgbClr val="000000"/>
                </a:solidFill>
              </a:rPr>
              <a:t>Checking Comprehension and Providing Feedback</a:t>
            </a:r>
            <a:r>
              <a:rPr b="0" lang="en-US" sz="1100">
                <a:solidFill>
                  <a:srgbClr val="000000"/>
                </a:solidFill>
              </a:rPr>
              <a:t>. Workshop webinar presented for the Teaching English through English online professional development program (Cohort II): Module 4. U.S. Embassy in Tashkent funded English Speaking Nation Program in Uzbekistan (online). </a:t>
            </a:r>
            <a:r>
              <a:rPr b="0" lang="en-US" sz="1100" u="sng">
                <a:solidFill>
                  <a:srgbClr val="1155CC"/>
                </a:solidFill>
                <a:hlinkClick r:id="rId3">
                  <a:extLst>
                    <a:ext uri="{A12FA001-AC4F-418D-AE19-62706E023703}">
                      <ahyp:hlinkClr val="tx"/>
                    </a:ext>
                  </a:extLst>
                </a:hlinkClick>
              </a:rPr>
              <a:t>https://bit.ly/3s2h62X</a:t>
            </a:r>
            <a:endParaRPr b="0" sz="1100">
              <a:solidFill>
                <a:srgbClr val="000000"/>
              </a:solidFill>
            </a:endParaRPr>
          </a:p>
          <a:p>
            <a:pPr indent="0" lvl="0" marL="0" rtl="0" algn="l">
              <a:lnSpc>
                <a:spcPct val="100000"/>
              </a:lnSpc>
              <a:spcBef>
                <a:spcPts val="1000"/>
              </a:spcBef>
              <a:spcAft>
                <a:spcPts val="0"/>
              </a:spcAft>
              <a:buClr>
                <a:srgbClr val="626968"/>
              </a:buClr>
              <a:buSzPts val="2400"/>
              <a:buFont typeface="Arial"/>
              <a:buNone/>
            </a:pPr>
            <a:r>
              <a:t/>
            </a:r>
            <a:endParaRPr/>
          </a:p>
          <a:p>
            <a:pPr indent="0" lvl="0" marL="0" rtl="0" algn="l">
              <a:lnSpc>
                <a:spcPct val="100000"/>
              </a:lnSpc>
              <a:spcBef>
                <a:spcPts val="0"/>
              </a:spcBef>
              <a:spcAft>
                <a:spcPts val="0"/>
              </a:spcAft>
              <a:buClr>
                <a:srgbClr val="626968"/>
              </a:buClr>
              <a:buSzPts val="2400"/>
              <a:buFont typeface="Arial"/>
              <a:buNone/>
            </a:pPr>
            <a:r>
              <a:t/>
            </a:r>
            <a:endParaRPr/>
          </a:p>
          <a:p>
            <a:pPr indent="-228600" lvl="0" marL="457200" rtl="0" algn="r">
              <a:lnSpc>
                <a:spcPct val="100000"/>
              </a:lnSpc>
              <a:spcBef>
                <a:spcPts val="300"/>
              </a:spcBef>
              <a:spcAft>
                <a:spcPts val="0"/>
              </a:spcAft>
              <a:buSzPts val="1500"/>
              <a:buNone/>
            </a:pPr>
            <a:br>
              <a:rPr lang="en-US" sz="2400"/>
            </a:br>
            <a:endParaRPr sz="2400"/>
          </a:p>
          <a:p>
            <a:pPr indent="0" lvl="0" marL="0" rtl="0" algn="l">
              <a:lnSpc>
                <a:spcPct val="100000"/>
              </a:lnSpc>
              <a:spcBef>
                <a:spcPts val="0"/>
              </a:spcBef>
              <a:spcAft>
                <a:spcPts val="0"/>
              </a:spcAft>
              <a:buClr>
                <a:srgbClr val="626968"/>
              </a:buClr>
              <a:buSzPts val="2400"/>
              <a:buFont typeface="Arial"/>
              <a:buNone/>
            </a:pPr>
            <a:r>
              <a:t/>
            </a:r>
            <a:endParaRPr sz="2400"/>
          </a:p>
        </p:txBody>
      </p:sp>
      <p:sp>
        <p:nvSpPr>
          <p:cNvPr id="111" name="Google Shape;111;p19"/>
          <p:cNvSpPr/>
          <p:nvPr/>
        </p:nvSpPr>
        <p:spPr>
          <a:xfrm>
            <a:off x="5978820" y="3275112"/>
            <a:ext cx="23436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12" name="Google Shape;112;p19"/>
          <p:cNvPicPr preferRelativeResize="0"/>
          <p:nvPr/>
        </p:nvPicPr>
        <p:blipFill rotWithShape="1">
          <a:blip r:embed="rId4">
            <a:alphaModFix/>
          </a:blip>
          <a:srcRect b="0" l="0" r="0" t="0"/>
          <a:stretch/>
        </p:blipFill>
        <p:spPr>
          <a:xfrm>
            <a:off x="-53900" y="-115100"/>
            <a:ext cx="12299801" cy="4150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nvSpPr>
        <p:spPr>
          <a:xfrm>
            <a:off x="559050" y="925650"/>
            <a:ext cx="11038800" cy="493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600">
                <a:solidFill>
                  <a:srgbClr val="F8931F"/>
                </a:solidFill>
              </a:rPr>
              <a:t>             </a:t>
            </a:r>
            <a:r>
              <a:rPr b="1" i="0" lang="en-US" sz="3600" u="none" cap="none" strike="noStrike">
                <a:solidFill>
                  <a:srgbClr val="F8931F"/>
                </a:solidFill>
                <a:latin typeface="Arial"/>
                <a:ea typeface="Arial"/>
                <a:cs typeface="Arial"/>
                <a:sym typeface="Arial"/>
              </a:rPr>
              <a:t>Providing </a:t>
            </a:r>
            <a:r>
              <a:rPr b="1" i="1" lang="en-US" sz="3600" u="none" cap="none" strike="noStrike">
                <a:solidFill>
                  <a:srgbClr val="F8931F"/>
                </a:solidFill>
                <a:latin typeface="Arial"/>
                <a:ea typeface="Arial"/>
                <a:cs typeface="Arial"/>
                <a:sym typeface="Arial"/>
              </a:rPr>
              <a:t>Effective</a:t>
            </a:r>
            <a:r>
              <a:rPr b="1" i="0" lang="en-US" sz="3600" u="none" cap="none" strike="noStrike">
                <a:solidFill>
                  <a:srgbClr val="F8931F"/>
                </a:solidFill>
                <a:latin typeface="Arial"/>
                <a:ea typeface="Arial"/>
                <a:cs typeface="Arial"/>
                <a:sym typeface="Arial"/>
              </a:rPr>
              <a:t> Feedback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US" sz="2700">
                <a:solidFill>
                  <a:schemeClr val="dk1"/>
                </a:solidFill>
              </a:rPr>
              <a:t>            </a:t>
            </a:r>
            <a:r>
              <a:rPr b="1" i="0" lang="en-US" sz="2700" u="none" cap="none" strike="noStrike">
                <a:solidFill>
                  <a:schemeClr val="dk1"/>
                </a:solidFill>
                <a:latin typeface="Arial"/>
                <a:ea typeface="Arial"/>
                <a:cs typeface="Arial"/>
                <a:sym typeface="Arial"/>
              </a:rPr>
              <a:t>Different Goals = Different Feedback Approaches</a:t>
            </a:r>
            <a:endParaRPr b="1" i="0" sz="2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sz="2700">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Formative feedback </a:t>
            </a:r>
            <a:r>
              <a:rPr i="0" lang="en-US" sz="2800" u="none" cap="none" strike="noStrike">
                <a:solidFill>
                  <a:schemeClr val="dk1"/>
                </a:solidFill>
              </a:rPr>
              <a:t>for </a:t>
            </a:r>
            <a:r>
              <a:rPr i="0" lang="en-US" sz="2800" u="none" cap="none" strike="noStrike">
                <a:solidFill>
                  <a:schemeClr val="dk1"/>
                </a:solidFill>
              </a:rPr>
              <a:t>whole class</a:t>
            </a:r>
            <a:r>
              <a:rPr i="0" lang="en-US" sz="2800" u="none" cap="none" strike="noStrike">
                <a:solidFill>
                  <a:schemeClr val="dk1"/>
                </a:solidFill>
              </a:rPr>
              <a:t> situations</a:t>
            </a:r>
            <a:endParaRPr i="0" sz="2800" u="none" cap="none" strike="noStrike">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Accuracy: Different ways of providing direct feedback that is positive</a:t>
            </a:r>
            <a:endParaRPr i="0" sz="2800" u="none" cap="none" strike="noStrike">
              <a:solidFill>
                <a:schemeClr val="dk1"/>
              </a:solidFill>
            </a:endParaRPr>
          </a:p>
          <a:p>
            <a:pPr indent="-406400" lvl="0" marL="457200" marR="0" rtl="0" algn="l">
              <a:lnSpc>
                <a:spcPct val="150000"/>
              </a:lnSpc>
              <a:spcBef>
                <a:spcPts val="0"/>
              </a:spcBef>
              <a:spcAft>
                <a:spcPts val="0"/>
              </a:spcAft>
              <a:buClr>
                <a:schemeClr val="dk1"/>
              </a:buClr>
              <a:buSzPts val="2800"/>
              <a:buChar char="●"/>
            </a:pPr>
            <a:r>
              <a:rPr i="0" lang="en-US" sz="2800" u="none" cap="none" strike="noStrike">
                <a:solidFill>
                  <a:schemeClr val="dk1"/>
                </a:solidFill>
              </a:rPr>
              <a:t>Different ways </a:t>
            </a:r>
            <a:r>
              <a:rPr i="0" lang="en-US" sz="2800" u="none" cap="none" strike="noStrike">
                <a:solidFill>
                  <a:schemeClr val="dk1"/>
                </a:solidFill>
              </a:rPr>
              <a:t>to provide </a:t>
            </a:r>
            <a:r>
              <a:rPr i="0" lang="en-US" sz="2800" u="none" cap="none" strike="noStrike">
                <a:solidFill>
                  <a:schemeClr val="dk1"/>
                </a:solidFill>
              </a:rPr>
              <a:t>indirect</a:t>
            </a:r>
            <a:r>
              <a:rPr i="0" lang="en-US" sz="2800" u="none" cap="none" strike="noStrike">
                <a:solidFill>
                  <a:schemeClr val="dk1"/>
                </a:solidFill>
              </a:rPr>
              <a:t> </a:t>
            </a:r>
            <a:r>
              <a:rPr i="0" lang="en-US" sz="2800" u="none" cap="none" strike="noStrike">
                <a:solidFill>
                  <a:schemeClr val="dk1"/>
                </a:solidFill>
              </a:rPr>
              <a:t>feedback</a:t>
            </a:r>
            <a:endParaRPr i="0" sz="2800" u="none" cap="none" strike="noStrike">
              <a:solidFill>
                <a:schemeClr val="dk1"/>
              </a:solidFill>
            </a:endParaRPr>
          </a:p>
          <a:p>
            <a:pPr indent="0" lvl="0" marL="0" marR="0" rtl="0" algn="ctr">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p:txBody>
      </p:sp>
      <p:sp>
        <p:nvSpPr>
          <p:cNvPr id="191" name="Google Shape;191;p28"/>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92" name="Google Shape;192;p28"/>
          <p:cNvPicPr preferRelativeResize="0"/>
          <p:nvPr/>
        </p:nvPicPr>
        <p:blipFill>
          <a:blip r:embed="rId3">
            <a:alphaModFix/>
          </a:blip>
          <a:stretch>
            <a:fillRect/>
          </a:stretch>
        </p:blipFill>
        <p:spPr>
          <a:xfrm>
            <a:off x="2913275" y="4269900"/>
            <a:ext cx="5728674" cy="248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idx="2" type="body"/>
          </p:nvPr>
        </p:nvSpPr>
        <p:spPr>
          <a:xfrm>
            <a:off x="330700" y="747250"/>
            <a:ext cx="10914900" cy="5626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3300">
                <a:solidFill>
                  <a:schemeClr val="accent6"/>
                </a:solidFill>
              </a:rPr>
              <a:t>Let's look at how to provide Whole Class </a:t>
            </a:r>
            <a:r>
              <a:rPr b="1" i="1" lang="en-US" sz="3300">
                <a:solidFill>
                  <a:schemeClr val="accent6"/>
                </a:solidFill>
              </a:rPr>
              <a:t>Formative and Ongoing</a:t>
            </a:r>
            <a:r>
              <a:rPr b="1" lang="en-US" sz="3300">
                <a:solidFill>
                  <a:schemeClr val="accent6"/>
                </a:solidFill>
              </a:rPr>
              <a:t> Feedback</a:t>
            </a:r>
            <a:endParaRPr b="1" sz="3300">
              <a:solidFill>
                <a:schemeClr val="accent6"/>
              </a:solidFill>
            </a:endParaRPr>
          </a:p>
          <a:p>
            <a:pPr indent="-228600" lvl="0" marL="457200" rtl="0" algn="l">
              <a:lnSpc>
                <a:spcPct val="100000"/>
              </a:lnSpc>
              <a:spcBef>
                <a:spcPts val="360"/>
              </a:spcBef>
              <a:spcAft>
                <a:spcPts val="0"/>
              </a:spcAft>
              <a:buSzPts val="1400"/>
              <a:buNone/>
            </a:pPr>
            <a:r>
              <a:rPr b="1" lang="en-US" sz="3000"/>
              <a:t>                        </a:t>
            </a:r>
            <a:r>
              <a:rPr b="1" lang="en-US" sz="3000"/>
              <a:t>Keep it strategic and positive!</a:t>
            </a:r>
            <a:endParaRPr b="1" sz="3000"/>
          </a:p>
          <a:p>
            <a:pPr indent="-228600" lvl="0" marL="457200" rtl="0" algn="ctr">
              <a:lnSpc>
                <a:spcPct val="100000"/>
              </a:lnSpc>
              <a:spcBef>
                <a:spcPts val="360"/>
              </a:spcBef>
              <a:spcAft>
                <a:spcPts val="0"/>
              </a:spcAft>
              <a:buSzPts val="1400"/>
              <a:buNone/>
            </a:pPr>
            <a:r>
              <a:t/>
            </a:r>
            <a:endParaRPr b="1" sz="3300">
              <a:solidFill>
                <a:schemeClr val="accent6"/>
              </a:solidFill>
            </a:endParaRPr>
          </a:p>
          <a:p>
            <a:pPr indent="-577850" lvl="0" marL="800100" rtl="0" algn="l">
              <a:lnSpc>
                <a:spcPct val="150000"/>
              </a:lnSpc>
              <a:spcBef>
                <a:spcPts val="360"/>
              </a:spcBef>
              <a:spcAft>
                <a:spcPts val="0"/>
              </a:spcAft>
              <a:buClr>
                <a:schemeClr val="accent6"/>
              </a:buClr>
              <a:buSzPts val="1500"/>
              <a:buFont typeface="Arial"/>
              <a:buAutoNum type="arabicPeriod"/>
            </a:pPr>
            <a:r>
              <a:rPr lang="en-US" sz="2500"/>
              <a:t>Small group activity among students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Group presentation</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Encouragement and praise</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Careful listening and noting students’ errors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Whole class feedback on some common errors or error patterns  </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Practice together and give students more chances for mastery</a:t>
            </a:r>
            <a:endParaRPr sz="1100"/>
          </a:p>
        </p:txBody>
      </p:sp>
      <p:sp>
        <p:nvSpPr>
          <p:cNvPr id="198" name="Google Shape;198;p29"/>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idx="2" type="body"/>
          </p:nvPr>
        </p:nvSpPr>
        <p:spPr>
          <a:xfrm>
            <a:off x="406400" y="513650"/>
            <a:ext cx="11162700" cy="6259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3600"/>
              <a:buNone/>
            </a:pPr>
            <a:r>
              <a:rPr b="1" lang="en-US" sz="3100">
                <a:solidFill>
                  <a:schemeClr val="accent6"/>
                </a:solidFill>
              </a:rPr>
              <a:t>Times when we want to provide feedback for Accuracy: Setting the stage. . .</a:t>
            </a:r>
            <a:r>
              <a:rPr b="1" lang="en-US" sz="3300">
                <a:solidFill>
                  <a:schemeClr val="accent6"/>
                </a:solidFill>
              </a:rPr>
              <a:t> </a:t>
            </a:r>
            <a:endParaRPr sz="1500"/>
          </a:p>
        </p:txBody>
      </p:sp>
      <p:sp>
        <p:nvSpPr>
          <p:cNvPr id="205" name="Google Shape;205;p30"/>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06" name="Google Shape;206;p30"/>
          <p:cNvSpPr txBox="1"/>
          <p:nvPr/>
        </p:nvSpPr>
        <p:spPr>
          <a:xfrm>
            <a:off x="879075" y="1667138"/>
            <a:ext cx="9433500" cy="708000"/>
          </a:xfrm>
          <a:prstGeom prst="rect">
            <a:avLst/>
          </a:prstGeom>
          <a:noFill/>
          <a:ln cap="flat" cmpd="sng" w="952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dk1"/>
                </a:solidFill>
              </a:rPr>
              <a:t>T: What did you do with your family</a:t>
            </a:r>
            <a:r>
              <a:rPr lang="en-US" sz="2000">
                <a:solidFill>
                  <a:schemeClr val="dk1"/>
                </a:solidFill>
              </a:rPr>
              <a:t> </a:t>
            </a:r>
            <a:r>
              <a:rPr i="0" lang="en-US" sz="2000" u="none" cap="none" strike="noStrike">
                <a:solidFill>
                  <a:schemeClr val="dk1"/>
                </a:solidFill>
              </a:rPr>
              <a:t>yesterday after finishing</a:t>
            </a:r>
            <a:r>
              <a:rPr lang="en-US" sz="2000">
                <a:solidFill>
                  <a:schemeClr val="dk1"/>
                </a:solidFill>
              </a:rPr>
              <a:t> </a:t>
            </a:r>
            <a:r>
              <a:rPr i="0" lang="en-US" sz="2000" u="none" cap="none" strike="noStrike">
                <a:solidFill>
                  <a:schemeClr val="dk1"/>
                </a:solidFill>
              </a:rPr>
              <a:t>homework?</a:t>
            </a:r>
            <a:endParaRPr i="0" sz="2000" u="none" cap="none" strike="noStrike">
              <a:solidFill>
                <a:schemeClr val="dk1"/>
              </a:solidFill>
            </a:endParaRPr>
          </a:p>
          <a:p>
            <a:pPr indent="0" lvl="0" marL="0" marR="0" rtl="0" algn="l">
              <a:lnSpc>
                <a:spcPct val="100000"/>
              </a:lnSpc>
              <a:spcBef>
                <a:spcPts val="0"/>
              </a:spcBef>
              <a:spcAft>
                <a:spcPts val="0"/>
              </a:spcAft>
              <a:buNone/>
            </a:pPr>
            <a:r>
              <a:rPr i="0" lang="en-US" sz="2000" u="none" cap="none" strike="noStrike">
                <a:solidFill>
                  <a:schemeClr val="dk1"/>
                </a:solidFill>
              </a:rPr>
              <a:t>S: Mmm, I, I </a:t>
            </a:r>
            <a:r>
              <a:rPr b="1" i="0" lang="en-US" sz="2000" u="none" cap="none" strike="noStrike">
                <a:solidFill>
                  <a:schemeClr val="dk1"/>
                </a:solidFill>
              </a:rPr>
              <a:t>go to dinner</a:t>
            </a:r>
            <a:r>
              <a:rPr i="0" lang="en-US" sz="2000" u="none" cap="none" strike="noStrike">
                <a:solidFill>
                  <a:schemeClr val="dk1"/>
                </a:solidFill>
              </a:rPr>
              <a:t> with my family.</a:t>
            </a:r>
            <a:endParaRPr>
              <a:solidFill>
                <a:schemeClr val="dk1"/>
              </a:solidFill>
            </a:endParaRPr>
          </a:p>
        </p:txBody>
      </p:sp>
      <p:pic>
        <p:nvPicPr>
          <p:cNvPr descr="Shape&#10;&#10;Description automatically generated" id="207" name="Google Shape;207;p30"/>
          <p:cNvPicPr preferRelativeResize="0"/>
          <p:nvPr/>
        </p:nvPicPr>
        <p:blipFill rotWithShape="1">
          <a:blip r:embed="rId3">
            <a:alphaModFix/>
          </a:blip>
          <a:srcRect b="0" l="0" r="0" t="0"/>
          <a:stretch/>
        </p:blipFill>
        <p:spPr>
          <a:xfrm>
            <a:off x="941850" y="2412625"/>
            <a:ext cx="9307950" cy="5050999"/>
          </a:xfrm>
          <a:prstGeom prst="rect">
            <a:avLst/>
          </a:prstGeom>
          <a:noFill/>
          <a:ln>
            <a:noFill/>
          </a:ln>
        </p:spPr>
      </p:pic>
      <p:sp>
        <p:nvSpPr>
          <p:cNvPr id="208" name="Google Shape;208;p30"/>
          <p:cNvSpPr txBox="1"/>
          <p:nvPr/>
        </p:nvSpPr>
        <p:spPr>
          <a:xfrm>
            <a:off x="3764050" y="3003125"/>
            <a:ext cx="57321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US" sz="1800"/>
              <a:t> Hmm. I hear this type of </a:t>
            </a:r>
            <a:r>
              <a:rPr b="1" lang="en-US" sz="1800"/>
              <a:t>verb tense error</a:t>
            </a:r>
            <a:r>
              <a:rPr lang="en-US" sz="1800"/>
              <a:t> frequently, so this is a </a:t>
            </a:r>
            <a:r>
              <a:rPr b="1" lang="en-US" sz="1800"/>
              <a:t>"teaching moment."</a:t>
            </a:r>
            <a:r>
              <a:rPr lang="en-US" sz="1800"/>
              <a:t> Using this perfect moment, I'd like to help my students understand this important use of </a:t>
            </a:r>
            <a:r>
              <a:rPr b="1" lang="en-US" sz="1800"/>
              <a:t>past tense</a:t>
            </a:r>
            <a:r>
              <a:rPr lang="en-US" sz="1800"/>
              <a:t> because we were just studying it.  </a:t>
            </a:r>
            <a:endParaRPr sz="1600"/>
          </a:p>
          <a:p>
            <a:pPr indent="0" lvl="0" marL="0" rtl="0" algn="l">
              <a:spcBef>
                <a:spcPts val="0"/>
              </a:spcBef>
              <a:spcAft>
                <a:spcPts val="0"/>
              </a:spcAft>
              <a:buNone/>
            </a:pPr>
            <a:r>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idx="2" type="body"/>
          </p:nvPr>
        </p:nvSpPr>
        <p:spPr>
          <a:xfrm>
            <a:off x="406400" y="549592"/>
            <a:ext cx="10769700" cy="64359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2800"/>
              <a:buNone/>
            </a:pPr>
            <a:r>
              <a:rPr b="1" lang="en-US" sz="2800">
                <a:solidFill>
                  <a:schemeClr val="accent6"/>
                </a:solidFill>
              </a:rPr>
              <a:t>A Time for Accuracy: Different examples of effective direct feedback</a:t>
            </a:r>
            <a:endParaRPr b="1" sz="2800">
              <a:solidFill>
                <a:schemeClr val="accent6"/>
              </a:solidFill>
            </a:endParaRPr>
          </a:p>
          <a:p>
            <a:pPr indent="-228600" lvl="0" marL="457200" rtl="0" algn="l">
              <a:lnSpc>
                <a:spcPct val="100000"/>
              </a:lnSpc>
              <a:spcBef>
                <a:spcPts val="0"/>
              </a:spcBef>
              <a:spcAft>
                <a:spcPts val="0"/>
              </a:spcAft>
              <a:buSzPts val="2800"/>
              <a:buNone/>
            </a:pPr>
            <a:r>
              <a:t/>
            </a:r>
            <a:endParaRPr b="1" sz="2800">
              <a:solidFill>
                <a:schemeClr val="accent6"/>
              </a:solidFill>
            </a:endParaRPr>
          </a:p>
          <a:p>
            <a:pPr indent="0" lvl="0" marL="228600" rtl="0" algn="l">
              <a:lnSpc>
                <a:spcPct val="100000"/>
              </a:lnSpc>
              <a:spcBef>
                <a:spcPts val="0"/>
              </a:spcBef>
              <a:spcAft>
                <a:spcPts val="0"/>
              </a:spcAft>
              <a:buSzPts val="2000"/>
              <a:buNone/>
            </a:pPr>
            <a:r>
              <a:t/>
            </a:r>
            <a:endParaRPr/>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360"/>
              </a:spcBef>
              <a:spcAft>
                <a:spcPts val="0"/>
              </a:spcAft>
              <a:buSzPts val="1400"/>
              <a:buNone/>
            </a:pPr>
            <a:r>
              <a:t/>
            </a:r>
            <a:endParaRPr/>
          </a:p>
        </p:txBody>
      </p:sp>
      <p:sp>
        <p:nvSpPr>
          <p:cNvPr id="214" name="Google Shape;214;p31"/>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15" name="Google Shape;215;p31"/>
          <p:cNvGraphicFramePr/>
          <p:nvPr/>
        </p:nvGraphicFramePr>
        <p:xfrm>
          <a:off x="554925" y="1450425"/>
          <a:ext cx="3000000" cy="3000000"/>
        </p:xfrm>
        <a:graphic>
          <a:graphicData uri="http://schemas.openxmlformats.org/drawingml/2006/table">
            <a:tbl>
              <a:tblPr>
                <a:noFill/>
                <a:tableStyleId>{CF765D1B-8001-405A-B9A3-3BD756D833BC}</a:tableStyleId>
              </a:tblPr>
              <a:tblGrid>
                <a:gridCol w="10161225"/>
              </a:tblGrid>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Teacher correction</a:t>
                      </a:r>
                      <a:endParaRPr i="1" sz="1200"/>
                    </a:p>
                  </a:txBody>
                  <a:tcPr marT="91425" marB="91425" marR="91425" marL="91425">
                    <a:lnB cap="flat" cmpd="sng" w="9525">
                      <a:solidFill>
                        <a:schemeClr val="accent6"/>
                      </a:solidFill>
                      <a:prstDash val="solid"/>
                      <a:round/>
                      <a:headEnd len="sm" w="sm" type="none"/>
                      <a:tailEnd len="sm" w="sm" type="none"/>
                    </a:lnB>
                  </a:tcPr>
                </a:tc>
              </a:tr>
              <a:tr h="1121825">
                <a:tc>
                  <a:txBody>
                    <a:bodyPr/>
                    <a:lstStyle/>
                    <a:p>
                      <a:pPr indent="0" lvl="0" marL="228600" rtl="0" algn="l">
                        <a:spcBef>
                          <a:spcPts val="0"/>
                        </a:spcBef>
                        <a:spcAft>
                          <a:spcPts val="0"/>
                        </a:spcAft>
                        <a:buClr>
                          <a:srgbClr val="000000"/>
                        </a:buClr>
                        <a:buSzPts val="2000"/>
                        <a:buFont typeface="Arial"/>
                        <a:buNone/>
                      </a:pPr>
                      <a:r>
                        <a:rPr lang="en-US" sz="1600">
                          <a:solidFill>
                            <a:schemeClr val="dk1"/>
                          </a:solidFill>
                        </a:rPr>
                        <a:t>T: I understand what you mean Nilufar, but let’s look more closely at the verb. Here, the correct form of this verb should be went.You meant to indicate the past, yes? When you say ‘go’ you mean right now.We should say ‘went’ here because it happened yesterday.</a:t>
                      </a:r>
                      <a:r>
                        <a:rPr b="1" lang="en-US" sz="1600">
                          <a:solidFill>
                            <a:schemeClr val="dk1"/>
                          </a:solidFill>
                        </a:rPr>
                        <a:t> </a:t>
                      </a:r>
                      <a:r>
                        <a:rPr b="1" lang="en-US" sz="1600">
                          <a:solidFill>
                            <a:schemeClr val="accent6"/>
                          </a:solidFill>
                        </a:rPr>
                        <a:t>OK, everyone, today we ‘</a:t>
                      </a:r>
                      <a:r>
                        <a:rPr b="1" i="1" lang="en-US" sz="1600">
                          <a:solidFill>
                            <a:schemeClr val="accent6"/>
                          </a:solidFill>
                        </a:rPr>
                        <a:t>go</a:t>
                      </a:r>
                      <a:r>
                        <a:rPr b="1" lang="en-US" sz="1600">
                          <a:solidFill>
                            <a:schemeClr val="accent6"/>
                          </a:solidFill>
                        </a:rPr>
                        <a:t>,’ yesterday we ‘</a:t>
                      </a:r>
                      <a:r>
                        <a:rPr b="1" i="1" lang="en-US" sz="1600">
                          <a:solidFill>
                            <a:schemeClr val="accent6"/>
                          </a:solidFill>
                        </a:rPr>
                        <a:t>went.’</a:t>
                      </a:r>
                      <a:endParaRPr sz="1000"/>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Peer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4183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Here is a mistake in this sentence. Let’s figure it out together. Turn to your elbow partner to see if you can come up with the incorrect part.  OK, which pair can tell me?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P1: </a:t>
                      </a:r>
                      <a:r>
                        <a:rPr lang="en-US" sz="1600">
                          <a:solidFill>
                            <a:schemeClr val="accent6"/>
                          </a:solidFill>
                        </a:rPr>
                        <a:t>‘</a:t>
                      </a:r>
                      <a:r>
                        <a:rPr b="1" lang="en-US" sz="1600">
                          <a:solidFill>
                            <a:schemeClr val="accent6"/>
                          </a:solidFill>
                        </a:rPr>
                        <a:t>Went’? </a:t>
                      </a:r>
                      <a:r>
                        <a:rPr b="1" lang="en-US" sz="1600">
                          <a:solidFill>
                            <a:schemeClr val="dk1"/>
                          </a:solidFill>
                        </a:rPr>
                        <a:t>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That’s correct. Great!  </a:t>
                      </a:r>
                      <a:r>
                        <a:rPr b="1" lang="en-US" sz="1600">
                          <a:solidFill>
                            <a:schemeClr val="dk1"/>
                          </a:solidFill>
                        </a:rPr>
                        <a:t>OK, class, why do we use ‘</a:t>
                      </a:r>
                      <a:r>
                        <a:rPr b="1" i="1" lang="en-US" sz="1600">
                          <a:solidFill>
                            <a:schemeClr val="dk1"/>
                          </a:solidFill>
                        </a:rPr>
                        <a:t>went’ </a:t>
                      </a:r>
                      <a:r>
                        <a:rPr b="1" lang="en-US" sz="1600">
                          <a:solidFill>
                            <a:schemeClr val="dk1"/>
                          </a:solidFill>
                        </a:rPr>
                        <a:t>here?</a:t>
                      </a:r>
                      <a:endParaRPr>
                        <a:solidFill>
                          <a:schemeClr val="dk1"/>
                        </a:solidFill>
                      </a:endParaRPr>
                    </a:p>
                    <a:p>
                      <a:pPr indent="-228600" lvl="0" marL="457200" rtl="0" algn="l">
                        <a:spcBef>
                          <a:spcPts val="0"/>
                        </a:spcBef>
                        <a:spcAft>
                          <a:spcPts val="0"/>
                        </a:spcAft>
                        <a:buNone/>
                      </a:pPr>
                      <a:r>
                        <a:rPr lang="en-US" sz="1600">
                          <a:solidFill>
                            <a:schemeClr val="dk1"/>
                          </a:solidFill>
                        </a:rPr>
                        <a:t>S2:  </a:t>
                      </a:r>
                      <a:r>
                        <a:rPr b="1" lang="en-US" sz="1600">
                          <a:solidFill>
                            <a:schemeClr val="accent6"/>
                          </a:solidFill>
                        </a:rPr>
                        <a:t>Because it was yesterday! </a:t>
                      </a:r>
                      <a:endParaRPr b="1" sz="1600">
                        <a:solidFill>
                          <a:schemeClr val="accent6"/>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Yesterday, I ‘</a:t>
                      </a:r>
                      <a:r>
                        <a:rPr i="1" lang="en-US" sz="1600">
                          <a:solidFill>
                            <a:schemeClr val="dk1"/>
                          </a:solidFill>
                        </a:rPr>
                        <a:t>went</a:t>
                      </a:r>
                      <a:r>
                        <a:rPr lang="en-US" sz="1600">
                          <a:solidFill>
                            <a:schemeClr val="dk1"/>
                          </a:solidFill>
                        </a:rPr>
                        <a:t>.’</a:t>
                      </a:r>
                      <a:endParaRPr sz="1000">
                        <a:solidFill>
                          <a:schemeClr val="dk1"/>
                        </a:solidFill>
                      </a:endParaRPr>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541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Self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1218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Oh, I understand what you mean, Nazim. But let’s look at the verb again. Can you recall the grammar we focused in today’s lesson when we looked at past tense?</a:t>
                      </a:r>
                      <a:endParaRPr>
                        <a:solidFill>
                          <a:schemeClr val="dk1"/>
                        </a:solidFill>
                      </a:endParaRPr>
                    </a:p>
                    <a:p>
                      <a:pPr indent="0" lvl="0" marL="228600" rtl="0" algn="l">
                        <a:spcBef>
                          <a:spcPts val="0"/>
                        </a:spcBef>
                        <a:spcAft>
                          <a:spcPts val="0"/>
                        </a:spcAft>
                        <a:buClr>
                          <a:srgbClr val="000000"/>
                        </a:buClr>
                        <a:buSzPts val="2000"/>
                        <a:buFont typeface="Arial"/>
                        <a:buNone/>
                      </a:pPr>
                      <a:r>
                        <a:rPr lang="en-US" sz="1600">
                          <a:solidFill>
                            <a:schemeClr val="dk1"/>
                          </a:solidFill>
                        </a:rPr>
                        <a:t>S: (Thinking  . ..)  Ah yes! I,</a:t>
                      </a:r>
                      <a:r>
                        <a:rPr b="1" lang="en-US" sz="1600">
                          <a:solidFill>
                            <a:schemeClr val="dk1"/>
                          </a:solidFill>
                        </a:rPr>
                        <a:t> </a:t>
                      </a:r>
                      <a:r>
                        <a:rPr b="1" lang="en-US" sz="1600">
                          <a:solidFill>
                            <a:schemeClr val="accent6"/>
                          </a:solidFill>
                        </a:rPr>
                        <a:t>I ‘</a:t>
                      </a:r>
                      <a:r>
                        <a:rPr b="1" i="1" lang="en-US" sz="1600">
                          <a:solidFill>
                            <a:schemeClr val="accent6"/>
                          </a:solidFill>
                        </a:rPr>
                        <a:t>went’ to</a:t>
                      </a:r>
                      <a:r>
                        <a:rPr b="1" lang="en-US" sz="1600">
                          <a:solidFill>
                            <a:schemeClr val="accent6"/>
                          </a:solidFill>
                        </a:rPr>
                        <a:t> dinner yesterday</a:t>
                      </a:r>
                      <a:r>
                        <a:rPr b="1" lang="en-US" sz="1600">
                          <a:solidFill>
                            <a:schemeClr val="dk1"/>
                          </a:solidFill>
                        </a:rPr>
                        <a:t>.</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Good job!</a:t>
                      </a:r>
                      <a:endParaRPr sz="1000"/>
                    </a:p>
                  </a:txBody>
                  <a:tcPr marT="91425" marB="91425" marR="91425" marL="91425">
                    <a:lnT cap="flat" cmpd="sng" w="9525">
                      <a:solidFill>
                        <a:schemeClr val="accent6"/>
                      </a:solidFill>
                      <a:prstDash val="solid"/>
                      <a:round/>
                      <a:headEnd len="sm" w="sm" type="none"/>
                      <a:tailEnd len="sm" w="sm" type="none"/>
                    </a:lnT>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idx="2" type="body"/>
          </p:nvPr>
        </p:nvSpPr>
        <p:spPr>
          <a:xfrm>
            <a:off x="438475" y="642225"/>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give feedback? </a:t>
            </a:r>
            <a:r>
              <a:rPr b="1" lang="en-US" sz="3200"/>
              <a:t>Teacher Nosirjon</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222" name="Google Shape;222;p32"/>
          <p:cNvSpPr txBox="1"/>
          <p:nvPr/>
        </p:nvSpPr>
        <p:spPr>
          <a:xfrm>
            <a:off x="438484" y="337416"/>
            <a:ext cx="10769700" cy="304800"/>
          </a:xfrm>
          <a:prstGeom prst="rect">
            <a:avLst/>
          </a:prstGeom>
          <a:solidFill>
            <a:schemeClr val="accent6"/>
          </a:solidFill>
          <a:ln>
            <a:noFill/>
          </a:ln>
        </p:spPr>
        <p:txBody>
          <a:bodyPr anchorCtr="0" anchor="t" bIns="0" lIns="91425" spcFirstLastPara="1" rIns="91425" wrap="square" tIns="0">
            <a:normAutofit lnSpcReduction="10000"/>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23" name="Google Shape;223;p32"/>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224" name="Google Shape;224;p32"/>
          <p:cNvPicPr preferRelativeResize="0"/>
          <p:nvPr/>
        </p:nvPicPr>
        <p:blipFill>
          <a:blip r:embed="rId3">
            <a:alphaModFix/>
          </a:blip>
          <a:stretch>
            <a:fillRect/>
          </a:stretch>
        </p:blipFill>
        <p:spPr>
          <a:xfrm>
            <a:off x="1021675" y="1377875"/>
            <a:ext cx="9603299" cy="3115526"/>
          </a:xfrm>
          <a:prstGeom prst="rect">
            <a:avLst/>
          </a:prstGeom>
          <a:noFill/>
          <a:ln>
            <a:noFill/>
          </a:ln>
        </p:spPr>
      </p:pic>
      <p:sp>
        <p:nvSpPr>
          <p:cNvPr id="225" name="Google Shape;225;p32"/>
          <p:cNvSpPr txBox="1"/>
          <p:nvPr/>
        </p:nvSpPr>
        <p:spPr>
          <a:xfrm>
            <a:off x="1202700" y="4410600"/>
            <a:ext cx="97866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US" sz="2100">
                <a:solidFill>
                  <a:schemeClr val="dk1"/>
                </a:solidFill>
              </a:rPr>
              <a:t>Teacher collects students notebooks after grammar based writing tasks.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Finding some common errors and place them in a table: One column for incorrect sentences, the other for students’ group work to write corrected sentences.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After group work, each group explains what was wrong with the sentences and teacher adds clarification.</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Non-</a:t>
            </a:r>
            <a:r>
              <a:rPr lang="en-US" sz="2100">
                <a:solidFill>
                  <a:schemeClr val="dk1"/>
                </a:solidFill>
              </a:rPr>
              <a:t>threatening</a:t>
            </a:r>
            <a:r>
              <a:rPr lang="en-US" sz="2100">
                <a:solidFill>
                  <a:schemeClr val="dk1"/>
                </a:solidFill>
              </a:rPr>
              <a:t>, whole class, corrective feedback</a:t>
            </a:r>
            <a:endParaRPr sz="2100">
              <a:solidFill>
                <a:schemeClr val="dk1"/>
              </a:solidFill>
            </a:endParaRPr>
          </a:p>
          <a:p>
            <a:pPr indent="0" lvl="0" marL="0" rtl="0" algn="l">
              <a:spcBef>
                <a:spcPts val="0"/>
              </a:spcBef>
              <a:spcAft>
                <a:spcPts val="0"/>
              </a:spcAft>
              <a:buNone/>
            </a:pPr>
            <a:r>
              <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idx="2" type="body"/>
          </p:nvPr>
        </p:nvSpPr>
        <p:spPr>
          <a:xfrm>
            <a:off x="196675" y="763625"/>
            <a:ext cx="11534100" cy="5865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4000"/>
              <a:buNone/>
            </a:pPr>
            <a:r>
              <a:rPr b="1" lang="en-US" sz="3200">
                <a:solidFill>
                  <a:schemeClr val="accent6"/>
                </a:solidFill>
              </a:rPr>
              <a:t>Clarifying meaning: Different ways of </a:t>
            </a:r>
            <a:r>
              <a:rPr b="1" i="1" lang="en-US" sz="3200">
                <a:solidFill>
                  <a:schemeClr val="accent6"/>
                </a:solidFill>
              </a:rPr>
              <a:t>indirect </a:t>
            </a:r>
            <a:r>
              <a:rPr b="1" lang="en-US" sz="3200">
                <a:solidFill>
                  <a:schemeClr val="accent6"/>
                </a:solidFill>
              </a:rPr>
              <a:t>feedback</a:t>
            </a:r>
            <a:endParaRPr b="1" sz="1000">
              <a:solidFill>
                <a:schemeClr val="accent6"/>
              </a:solidFill>
            </a:endParaRPr>
          </a:p>
          <a:p>
            <a:pPr indent="0" lvl="0" marL="457200" rtl="0" algn="l">
              <a:lnSpc>
                <a:spcPct val="100000"/>
              </a:lnSpc>
              <a:spcBef>
                <a:spcPts val="360"/>
              </a:spcBef>
              <a:spcAft>
                <a:spcPts val="0"/>
              </a:spcAft>
              <a:buNone/>
            </a:pPr>
            <a:r>
              <a:t/>
            </a:r>
            <a:endParaRPr b="1" sz="2400"/>
          </a:p>
          <a:p>
            <a:pPr indent="-381000" lvl="0" marL="457200" rtl="0" algn="l">
              <a:lnSpc>
                <a:spcPct val="100000"/>
              </a:lnSpc>
              <a:spcBef>
                <a:spcPts val="360"/>
              </a:spcBef>
              <a:spcAft>
                <a:spcPts val="0"/>
              </a:spcAft>
              <a:buSzPts val="2400"/>
              <a:buChar char="●"/>
            </a:pPr>
            <a:r>
              <a:rPr b="1" lang="en-US" sz="2400"/>
              <a:t>Recast</a:t>
            </a:r>
            <a:endParaRPr/>
          </a:p>
          <a:p>
            <a:pPr indent="0" lvl="0" marL="228600" rtl="0" algn="l">
              <a:lnSpc>
                <a:spcPct val="100000"/>
              </a:lnSpc>
              <a:spcBef>
                <a:spcPts val="360"/>
              </a:spcBef>
              <a:spcAft>
                <a:spcPts val="0"/>
              </a:spcAft>
              <a:buSzPts val="1400"/>
              <a:buNone/>
            </a:pPr>
            <a:r>
              <a:rPr lang="en-US" sz="2000"/>
              <a:t>T: Imagine you are the president of the country. Then, tell us what you  want to do.</a:t>
            </a:r>
            <a:endParaRPr/>
          </a:p>
          <a:p>
            <a:pPr indent="0" lvl="0" marL="228600" rtl="0" algn="l">
              <a:lnSpc>
                <a:spcPct val="100000"/>
              </a:lnSpc>
              <a:spcBef>
                <a:spcPts val="360"/>
              </a:spcBef>
              <a:spcAft>
                <a:spcPts val="0"/>
              </a:spcAft>
              <a:buSzPts val="1400"/>
              <a:buNone/>
            </a:pPr>
            <a:r>
              <a:rPr lang="en-US" sz="2000"/>
              <a:t>S: If I </a:t>
            </a:r>
            <a:r>
              <a:rPr lang="en-US" sz="2000">
                <a:solidFill>
                  <a:schemeClr val="accent6"/>
                </a:solidFill>
              </a:rPr>
              <a:t>am</a:t>
            </a:r>
            <a:r>
              <a:rPr lang="en-US" sz="2000"/>
              <a:t> a president, I want, want better medicine and hospitals.</a:t>
            </a:r>
            <a:endParaRPr/>
          </a:p>
          <a:p>
            <a:pPr indent="0" lvl="0" marL="228600" rtl="0" algn="l">
              <a:lnSpc>
                <a:spcPct val="100000"/>
              </a:lnSpc>
              <a:spcBef>
                <a:spcPts val="360"/>
              </a:spcBef>
              <a:spcAft>
                <a:spcPts val="0"/>
              </a:spcAft>
              <a:buSzPts val="1400"/>
              <a:buNone/>
            </a:pPr>
            <a:r>
              <a:rPr lang="en-US" sz="2000"/>
              <a:t>T: I see, so, if you </a:t>
            </a:r>
            <a:r>
              <a:rPr b="1" i="1" lang="en-US" sz="2000">
                <a:solidFill>
                  <a:schemeClr val="accent6"/>
                </a:solidFill>
              </a:rPr>
              <a:t>were</a:t>
            </a:r>
            <a:r>
              <a:rPr lang="en-US" sz="2000">
                <a:solidFill>
                  <a:schemeClr val="accent6"/>
                </a:solidFill>
              </a:rPr>
              <a:t> the president,</a:t>
            </a:r>
            <a:r>
              <a:rPr lang="en-US" sz="2000"/>
              <a:t> you would want to improve medical science and facilities?                     </a:t>
            </a:r>
            <a:endParaRPr/>
          </a:p>
          <a:p>
            <a:pPr indent="0" lvl="0" marL="228600" rtl="0" algn="l">
              <a:lnSpc>
                <a:spcPct val="100000"/>
              </a:lnSpc>
              <a:spcBef>
                <a:spcPts val="360"/>
              </a:spcBef>
              <a:spcAft>
                <a:spcPts val="0"/>
              </a:spcAft>
              <a:buSzPts val="1400"/>
              <a:buNone/>
            </a:pPr>
            <a:r>
              <a:rPr lang="en-US" sz="2000"/>
              <a:t>S: Oh, yes, if I </a:t>
            </a:r>
            <a:r>
              <a:rPr lang="en-US" sz="2000">
                <a:solidFill>
                  <a:schemeClr val="accent6"/>
                </a:solidFill>
              </a:rPr>
              <a:t>were the president</a:t>
            </a:r>
            <a:r>
              <a:rPr lang="en-US" sz="2000"/>
              <a:t>, I would work for that.</a:t>
            </a:r>
            <a:endParaRPr/>
          </a:p>
          <a:p>
            <a:pPr indent="0" lvl="0" marL="228600" rtl="0" algn="l">
              <a:lnSpc>
                <a:spcPct val="100000"/>
              </a:lnSpc>
              <a:spcBef>
                <a:spcPts val="360"/>
              </a:spcBef>
              <a:spcAft>
                <a:spcPts val="0"/>
              </a:spcAft>
              <a:buSzPts val="1400"/>
              <a:buNone/>
            </a:pPr>
            <a:r>
              <a:t/>
            </a:r>
            <a:endParaRPr b="1" sz="2400"/>
          </a:p>
          <a:p>
            <a:pPr indent="-381000" lvl="0" marL="457200" rtl="0" algn="l">
              <a:lnSpc>
                <a:spcPct val="100000"/>
              </a:lnSpc>
              <a:spcBef>
                <a:spcPts val="360"/>
              </a:spcBef>
              <a:spcAft>
                <a:spcPts val="0"/>
              </a:spcAft>
              <a:buSzPts val="2400"/>
              <a:buChar char="●"/>
            </a:pPr>
            <a:r>
              <a:rPr b="1" lang="en-US" sz="2400"/>
              <a:t>Requesting Clarification</a:t>
            </a:r>
            <a:endParaRPr/>
          </a:p>
          <a:p>
            <a:pPr indent="0" lvl="0" marL="228600" rtl="0" algn="l">
              <a:lnSpc>
                <a:spcPct val="100000"/>
              </a:lnSpc>
              <a:spcBef>
                <a:spcPts val="360"/>
              </a:spcBef>
              <a:spcAft>
                <a:spcPts val="0"/>
              </a:spcAft>
              <a:buSzPts val="1400"/>
              <a:buNone/>
            </a:pPr>
            <a:r>
              <a:rPr i="1" lang="en-US" sz="2200"/>
              <a:t>S: Mmm, can homework finish tomorrow?</a:t>
            </a:r>
            <a:endParaRPr sz="1600"/>
          </a:p>
          <a:p>
            <a:pPr indent="0" lvl="0" marL="228600" rtl="0" algn="l">
              <a:lnSpc>
                <a:spcPct val="100000"/>
              </a:lnSpc>
              <a:spcBef>
                <a:spcPts val="360"/>
              </a:spcBef>
              <a:spcAft>
                <a:spcPts val="0"/>
              </a:spcAft>
              <a:buSzPts val="1400"/>
              <a:buNone/>
            </a:pPr>
            <a:r>
              <a:rPr i="1" lang="en-US" sz="2200"/>
              <a:t>T :Could you repeat ...?(Pardon me?/I don’t quite understand)</a:t>
            </a:r>
            <a:endParaRPr sz="1600"/>
          </a:p>
          <a:p>
            <a:pPr indent="0" lvl="0" marL="228600" rtl="0" algn="l">
              <a:lnSpc>
                <a:spcPct val="100000"/>
              </a:lnSpc>
              <a:spcBef>
                <a:spcPts val="360"/>
              </a:spcBef>
              <a:spcAft>
                <a:spcPts val="0"/>
              </a:spcAft>
              <a:buSzPts val="1400"/>
              <a:buNone/>
            </a:pPr>
            <a:r>
              <a:rPr i="1" lang="en-US" sz="2200"/>
              <a:t>S: Umm...can I finish the homework…. by tomorrow?</a:t>
            </a:r>
            <a:endParaRPr sz="1600"/>
          </a:p>
          <a:p>
            <a:pPr indent="0" lvl="0" marL="228600" rtl="0" algn="l">
              <a:lnSpc>
                <a:spcPct val="100000"/>
              </a:lnSpc>
              <a:spcBef>
                <a:spcPts val="360"/>
              </a:spcBef>
              <a:spcAft>
                <a:spcPts val="0"/>
              </a:spcAft>
              <a:buSzPts val="1400"/>
              <a:buNone/>
            </a:pPr>
            <a:r>
              <a:rPr i="1" lang="en-US" sz="2200"/>
              <a:t>T: Yes. Class, please finish your homework by tomorrow.</a:t>
            </a:r>
            <a:br>
              <a:rPr lang="en-US" sz="2800"/>
            </a:br>
            <a:endParaRPr/>
          </a:p>
        </p:txBody>
      </p:sp>
      <p:sp>
        <p:nvSpPr>
          <p:cNvPr id="232" name="Google Shape;232;p3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idx="2" type="body"/>
          </p:nvPr>
        </p:nvSpPr>
        <p:spPr>
          <a:xfrm>
            <a:off x="194475" y="685800"/>
            <a:ext cx="11415900" cy="6172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2800">
                <a:solidFill>
                  <a:srgbClr val="F8931F"/>
                </a:solidFill>
              </a:rPr>
              <a:t>How to Reduce Students’ Anxiety in Corrective Feedback</a:t>
            </a:r>
            <a:r>
              <a:rPr b="1" lang="en-US" sz="3600">
                <a:solidFill>
                  <a:srgbClr val="F8931F"/>
                </a:solidFill>
              </a:rPr>
              <a:t> </a:t>
            </a:r>
            <a:endParaRPr b="1">
              <a:solidFill>
                <a:srgbClr val="F8931F"/>
              </a:solidFill>
            </a:endParaRPr>
          </a:p>
          <a:p>
            <a:pPr indent="-228600" lvl="0" marL="457200" rtl="0" algn="ctr">
              <a:lnSpc>
                <a:spcPct val="100000"/>
              </a:lnSpc>
              <a:spcBef>
                <a:spcPts val="360"/>
              </a:spcBef>
              <a:spcAft>
                <a:spcPts val="0"/>
              </a:spcAft>
              <a:buSzPts val="1400"/>
              <a:buNone/>
            </a:pPr>
            <a:r>
              <a:rPr b="1" lang="en-US" sz="2200"/>
              <a:t>If you keep the “affective filter” low and reinforce the positive, you motivate students to speak up and use their English to communicate!</a:t>
            </a:r>
            <a:endParaRPr sz="1600"/>
          </a:p>
          <a:p>
            <a:pPr indent="-228600" lvl="0" marL="457200" rtl="0" algn="ctr">
              <a:lnSpc>
                <a:spcPct val="100000"/>
              </a:lnSpc>
              <a:spcBef>
                <a:spcPts val="360"/>
              </a:spcBef>
              <a:spcAft>
                <a:spcPts val="0"/>
              </a:spcAft>
              <a:buSzPts val="1400"/>
              <a:buNone/>
            </a:pPr>
            <a:r>
              <a:t/>
            </a:r>
            <a:endParaRPr b="1">
              <a:solidFill>
                <a:srgbClr val="F8931F"/>
              </a:solidFill>
            </a:endParaRPr>
          </a:p>
          <a:p>
            <a:pPr indent="0" lvl="0" marL="2286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br>
              <a:rPr lang="en-US"/>
            </a:br>
            <a:br>
              <a:rPr lang="en-US"/>
            </a:br>
            <a:endParaRPr/>
          </a:p>
        </p:txBody>
      </p:sp>
      <p:sp>
        <p:nvSpPr>
          <p:cNvPr id="238" name="Google Shape;238;p34"/>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39" name="Google Shape;239;p34"/>
          <p:cNvGraphicFramePr/>
          <p:nvPr/>
        </p:nvGraphicFramePr>
        <p:xfrm>
          <a:off x="644434" y="2307771"/>
          <a:ext cx="3000000" cy="3000000"/>
        </p:xfrm>
        <a:graphic>
          <a:graphicData uri="http://schemas.openxmlformats.org/drawingml/2006/table">
            <a:tbl>
              <a:tblPr bandRow="1" firstRow="1">
                <a:noFill/>
                <a:tableStyleId>{71565EB7-6F1E-4418-A15D-631B2AD9A9E6}</a:tableStyleId>
              </a:tblPr>
              <a:tblGrid>
                <a:gridCol w="3634875"/>
                <a:gridCol w="3634875"/>
                <a:gridCol w="3456700"/>
              </a:tblGrid>
              <a:tr h="640100">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Praise correct answers</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Start with the positive</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b="1" i="1" lang="en-US" sz="1800" u="none" cap="none" strike="noStrike"/>
                        <a:t>Encouraging Self-Correction</a:t>
                      </a:r>
                      <a:endParaRPr i="1" sz="1600"/>
                    </a:p>
                  </a:txBody>
                  <a:tcPr marT="45725" marB="45725" marR="91450" marL="91450"/>
                </a:tc>
              </a:tr>
              <a:tr h="3632275">
                <a:tc>
                  <a:txBody>
                    <a:bodyPr/>
                    <a:lstStyle/>
                    <a:p>
                      <a:pPr indent="-184150" lvl="0" marL="5143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 was a good answer!</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Well done!</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Excellent work!</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can see you used new vocabulary!</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did a very good job on this!</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knew you could do it!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Correct!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Right you are!</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Good idea, but let's look more closely at the verb you chose.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understand what you mean, and now let's refine that answer a bit more . .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That's a good start. Now, how else . . . </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are so close. Keep going!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There is no hurry – take your time.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So far, so good! Do you remember our lesson on . . .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Let's see now if you can use some of the new vocabulary  to be more specific . . .</a:t>
                      </a:r>
                      <a:endParaRPr/>
                    </a:p>
                    <a:p>
                      <a:pPr indent="0" lvl="0" marL="228600" marR="0" rtl="0" algn="l">
                        <a:lnSpc>
                          <a:spcPct val="100000"/>
                        </a:lnSpc>
                        <a:spcBef>
                          <a:spcPts val="0"/>
                        </a:spcBef>
                        <a:spcAft>
                          <a:spcPts val="0"/>
                        </a:spcAft>
                        <a:buNone/>
                      </a:pPr>
                      <a:r>
                        <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idx="2" type="body"/>
          </p:nvPr>
        </p:nvSpPr>
        <p:spPr>
          <a:xfrm>
            <a:off x="283500" y="943900"/>
            <a:ext cx="9855300" cy="5791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600">
                <a:solidFill>
                  <a:schemeClr val="accent6"/>
                </a:solidFill>
              </a:rPr>
              <a:t>Remember! Increase the positive and reduce anxiety when providing feedback</a:t>
            </a:r>
            <a:endParaRPr b="1" sz="3600">
              <a:solidFill>
                <a:schemeClr val="accent6"/>
              </a:solidFill>
            </a:endParaRPr>
          </a:p>
          <a:p>
            <a:pPr indent="0" lvl="0" marL="457200" rtl="0" algn="l">
              <a:lnSpc>
                <a:spcPct val="115000"/>
              </a:lnSpc>
              <a:spcBef>
                <a:spcPts val="360"/>
              </a:spcBef>
              <a:spcAft>
                <a:spcPts val="0"/>
              </a:spcAft>
              <a:buNone/>
            </a:pPr>
            <a:r>
              <a:t/>
            </a:r>
            <a:endParaRPr sz="2600"/>
          </a:p>
          <a:p>
            <a:pPr indent="-393700" lvl="0" marL="457200" rtl="0" algn="l">
              <a:lnSpc>
                <a:spcPct val="115000"/>
              </a:lnSpc>
              <a:spcBef>
                <a:spcPts val="360"/>
              </a:spcBef>
              <a:spcAft>
                <a:spcPts val="0"/>
              </a:spcAft>
              <a:buClr>
                <a:schemeClr val="dk1"/>
              </a:buClr>
              <a:buSzPts val="2600"/>
              <a:buChar char="●"/>
            </a:pPr>
            <a:r>
              <a:rPr lang="en-US" sz="2600">
                <a:solidFill>
                  <a:schemeClr val="dk1"/>
                </a:solidFill>
              </a:rPr>
              <a:t>Positive emotion broadens learners’ perspective and repertoire.</a:t>
            </a:r>
            <a:endParaRPr sz="800"/>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Encourages creativity &amp; more conversation</a:t>
            </a:r>
            <a:endParaRPr sz="2600">
              <a:solidFill>
                <a:schemeClr val="dk1"/>
              </a:solidFill>
            </a:endParaRPr>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Learner’s motivational energy is the key in language learning.</a:t>
            </a:r>
            <a:endParaRPr sz="800"/>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With positive encouragement, learners experience feelings of joy, relief, and pride from tackling difficult tasks or speaking in class.</a:t>
            </a:r>
            <a:endParaRPr sz="800"/>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p:txBody>
      </p:sp>
      <p:sp>
        <p:nvSpPr>
          <p:cNvPr id="245" name="Google Shape;245;p35"/>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person with the mouth open&#10;&#10;Description automatically generated with low confidence" id="246" name="Google Shape;246;p35"/>
          <p:cNvPicPr preferRelativeResize="0"/>
          <p:nvPr/>
        </p:nvPicPr>
        <p:blipFill rotWithShape="1">
          <a:blip r:embed="rId3">
            <a:alphaModFix/>
          </a:blip>
          <a:srcRect b="0" l="0" r="0" t="0"/>
          <a:stretch/>
        </p:blipFill>
        <p:spPr>
          <a:xfrm rot="840000">
            <a:off x="8885278" y="2288010"/>
            <a:ext cx="2429445" cy="19666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nvSpPr>
        <p:spPr>
          <a:xfrm>
            <a:off x="558800" y="1383702"/>
            <a:ext cx="10769700" cy="2576925"/>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What are your </a:t>
            </a:r>
            <a:r>
              <a:rPr b="1" i="0" lang="en-US" sz="4600" u="none" cap="none" strike="noStrike">
                <a:solidFill>
                  <a:schemeClr val="accent6"/>
                </a:solidFill>
                <a:latin typeface="Arial"/>
                <a:ea typeface="Arial"/>
                <a:cs typeface="Arial"/>
                <a:sym typeface="Arial"/>
              </a:rPr>
              <a:t>goals</a:t>
            </a:r>
            <a:r>
              <a:rPr b="1" i="0" lang="en-US" sz="4600" u="none" cap="none" strike="noStrike">
                <a:solidFill>
                  <a:schemeClr val="dk1"/>
                </a:solidFill>
                <a:latin typeface="Arial"/>
                <a:ea typeface="Arial"/>
                <a:cs typeface="Arial"/>
                <a:sym typeface="Arial"/>
              </a:rPr>
              <a:t> of using </a:t>
            </a:r>
            <a:r>
              <a:rPr b="1" i="1" lang="en-US" sz="4600" u="none" cap="none" strike="noStrike">
                <a:solidFill>
                  <a:schemeClr val="dk1"/>
                </a:solidFill>
                <a:latin typeface="Arial"/>
                <a:ea typeface="Arial"/>
                <a:cs typeface="Arial"/>
                <a:sym typeface="Arial"/>
              </a:rPr>
              <a:t>effective</a:t>
            </a:r>
            <a:r>
              <a:rPr b="1" i="0" lang="en-US" sz="4600" u="none" cap="none" strike="noStrike">
                <a:solidFill>
                  <a:schemeClr val="dk1"/>
                </a:solidFill>
                <a:latin typeface="Arial"/>
                <a:ea typeface="Arial"/>
                <a:cs typeface="Arial"/>
                <a:sym typeface="Arial"/>
              </a:rPr>
              <a:t> feedback in your English classroom with your students?</a:t>
            </a:r>
            <a:endParaRPr sz="700"/>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Arial"/>
                <a:ea typeface="Arial"/>
                <a:cs typeface="Arial"/>
                <a:sym typeface="Arial"/>
              </a:rPr>
              <a:t>YOUR TURN!</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Arial"/>
                <a:ea typeface="Arial"/>
                <a:cs typeface="Arial"/>
                <a:sym typeface="Arial"/>
              </a:rPr>
              <a:t>Please type your ideas into the chat box </a:t>
            </a:r>
            <a:r>
              <a:rPr b="1" i="1" lang="en-US" sz="2900" u="sng" cap="none" strike="noStrike">
                <a:solidFill>
                  <a:srgbClr val="F7931E"/>
                </a:solidFill>
                <a:latin typeface="Arial"/>
                <a:ea typeface="Arial"/>
                <a:cs typeface="Arial"/>
                <a:sym typeface="Arial"/>
              </a:rPr>
              <a:t>or </a:t>
            </a:r>
            <a:r>
              <a:rPr b="1" i="1" lang="en-US" sz="2900" u="none" cap="none" strike="noStrike">
                <a:solidFill>
                  <a:srgbClr val="F7931E"/>
                </a:solidFill>
                <a:latin typeface="Arial"/>
                <a:ea typeface="Arial"/>
                <a:cs typeface="Arial"/>
                <a:sym typeface="Arial"/>
              </a:rPr>
              <a:t>raise your hand to speak!</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Arial"/>
              <a:ea typeface="Arial"/>
              <a:cs typeface="Arial"/>
              <a:sym typeface="Arial"/>
            </a:endParaRPr>
          </a:p>
        </p:txBody>
      </p:sp>
      <p:sp>
        <p:nvSpPr>
          <p:cNvPr id="252" name="Google Shape;252;p36"/>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37"/>
          <p:cNvSpPr/>
          <p:nvPr/>
        </p:nvSpPr>
        <p:spPr>
          <a:xfrm>
            <a:off x="711150" y="945195"/>
            <a:ext cx="10769700" cy="66171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Q7. Oral corrective feedback demotivates foreign language learners, so teachers should not directly correct the errors.</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True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False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1" i="0" lang="en-US" sz="1800" u="none" cap="none" strike="noStrike">
                <a:solidFill>
                  <a:schemeClr val="dk1"/>
                </a:solidFill>
                <a:latin typeface="Arial"/>
                <a:ea typeface="Arial"/>
                <a:cs typeface="Arial"/>
                <a:sym typeface="Arial"/>
              </a:rPr>
              <a:t>Q8.   Which of the following is NOT true about checking students’ comprehension?</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Metacognitive checks focus on the learners’ whole understanding of the learning materials.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58" name="Google Shape;258;p37"/>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nvSpPr>
        <p:spPr>
          <a:xfrm>
            <a:off x="276125" y="855250"/>
            <a:ext cx="10899900" cy="897000"/>
          </a:xfrm>
          <a:prstGeom prst="rect">
            <a:avLst/>
          </a:prstGeom>
          <a:noFill/>
          <a:ln>
            <a:noFill/>
          </a:ln>
        </p:spPr>
        <p:txBody>
          <a:bodyPr anchorCtr="0" anchor="t" bIns="46025" lIns="92075" spcFirstLastPara="1" rIns="92075" wrap="square" tIns="46025">
            <a:noAutofit/>
          </a:bodyPr>
          <a:lstStyle/>
          <a:p>
            <a:pPr indent="-342900" lvl="0" marL="342900" marR="0" rtl="0" algn="l">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Polls to Recall</a:t>
            </a:r>
            <a:r>
              <a:rPr b="1" lang="en-US" sz="4600">
                <a:solidFill>
                  <a:schemeClr val="dk1"/>
                </a:solidFill>
              </a:rPr>
              <a:t> </a:t>
            </a:r>
            <a:r>
              <a:rPr b="1" i="0" lang="en-US" sz="4600" u="none" cap="none" strike="noStrike">
                <a:solidFill>
                  <a:schemeClr val="dk1"/>
                </a:solidFill>
                <a:latin typeface="Arial"/>
                <a:ea typeface="Arial"/>
                <a:cs typeface="Arial"/>
                <a:sym typeface="Arial"/>
              </a:rPr>
              <a:t>Information</a:t>
            </a:r>
            <a:endParaRPr b="0" i="0" sz="4600" u="none" cap="none" strike="noStrike">
              <a:solidFill>
                <a:schemeClr val="dk1"/>
              </a:solidFill>
              <a:latin typeface="Arial"/>
              <a:ea typeface="Arial"/>
              <a:cs typeface="Arial"/>
              <a:sym typeface="Arial"/>
            </a:endParaRPr>
          </a:p>
        </p:txBody>
      </p:sp>
      <p:sp>
        <p:nvSpPr>
          <p:cNvPr id="118" name="Google Shape;118;p20"/>
          <p:cNvSpPr/>
          <p:nvPr/>
        </p:nvSpPr>
        <p:spPr>
          <a:xfrm>
            <a:off x="406400" y="1829725"/>
            <a:ext cx="11035800" cy="489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Run quizzes and competitions</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Use as exit ticket</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Receive feedback</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Check for understanding:</a:t>
            </a:r>
            <a:endParaRPr b="0" i="0" sz="30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Question and answer choices on the board</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Paper-based surveys</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Free web-based tools: Kahoot, Poll Everywhere, Google Forms</a:t>
            </a:r>
            <a:endParaRPr b="0" i="0" sz="2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rPr b="1" i="0" lang="en-US" sz="2800" u="none" cap="none" strike="noStrike">
                <a:solidFill>
                  <a:schemeClr val="accent6"/>
                </a:solidFill>
                <a:latin typeface="Arial"/>
                <a:ea typeface="Arial"/>
                <a:cs typeface="Arial"/>
                <a:sym typeface="Arial"/>
              </a:rPr>
              <a:t>CHECKING PORTFOLIO CREATION COMPREHENSION USING POLLING</a:t>
            </a:r>
            <a:endParaRPr/>
          </a:p>
          <a:p>
            <a:pPr indent="0" lvl="0" marL="0" marR="0" rtl="0" algn="l">
              <a:lnSpc>
                <a:spcPct val="100000"/>
              </a:lnSpc>
              <a:spcBef>
                <a:spcPts val="0"/>
              </a:spcBef>
              <a:spcAft>
                <a:spcPts val="0"/>
              </a:spcAft>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p:txBody>
      </p:sp>
      <p:sp>
        <p:nvSpPr>
          <p:cNvPr id="119" name="Google Shape;119;p2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EFFECTIVE QUESTION AND ANSWER</a:t>
            </a:r>
            <a:endParaRPr b="1">
              <a:solidFill>
                <a:schemeClr val="lt1"/>
              </a:solidFill>
            </a:endParaRPr>
          </a:p>
        </p:txBody>
      </p:sp>
      <p:pic>
        <p:nvPicPr>
          <p:cNvPr id="120" name="Google Shape;120;p20"/>
          <p:cNvPicPr preferRelativeResize="0"/>
          <p:nvPr/>
        </p:nvPicPr>
        <p:blipFill rotWithShape="1">
          <a:blip r:embed="rId3">
            <a:alphaModFix/>
          </a:blip>
          <a:srcRect b="0" l="0" r="0" t="0"/>
          <a:stretch/>
        </p:blipFill>
        <p:spPr>
          <a:xfrm>
            <a:off x="8572700" y="1594500"/>
            <a:ext cx="2695575" cy="30186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38"/>
          <p:cNvSpPr/>
          <p:nvPr/>
        </p:nvSpPr>
        <p:spPr>
          <a:xfrm>
            <a:off x="711150" y="945195"/>
            <a:ext cx="10769700" cy="58785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Q7. </a:t>
            </a:r>
            <a:r>
              <a:rPr b="0" i="0" lang="en-US" sz="1500" u="none" cap="none" strike="noStrike">
                <a:solidFill>
                  <a:srgbClr val="000000"/>
                </a:solidFill>
                <a:latin typeface="Arial"/>
                <a:ea typeface="Arial"/>
                <a:cs typeface="Arial"/>
                <a:sym typeface="Arial"/>
              </a:rPr>
              <a:t>Oral corrective feedback demotivates foreign language learners, so teachers should not directly correct the errors.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True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False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a:t>
            </a:r>
            <a:r>
              <a:rPr b="0" i="0" lang="en-US" sz="1500" u="none" cap="none" strike="noStrike">
                <a:solidFill>
                  <a:srgbClr val="000000"/>
                </a:solidFill>
                <a:highlight>
                  <a:srgbClr val="FFFF00"/>
                </a:highlight>
                <a:latin typeface="Arial"/>
                <a:ea typeface="Arial"/>
                <a:cs typeface="Arial"/>
                <a:sym typeface="Arial"/>
              </a:rPr>
              <a:t>False</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Q8.   </a:t>
            </a:r>
            <a:r>
              <a:rPr b="0" i="0" lang="en-US" sz="1500" u="none" cap="none" strike="noStrike">
                <a:solidFill>
                  <a:srgbClr val="000000"/>
                </a:solidFill>
                <a:latin typeface="Arial"/>
                <a:ea typeface="Arial"/>
                <a:cs typeface="Arial"/>
                <a:sym typeface="Arial"/>
              </a:rPr>
              <a:t>Which of the following is NOT true about checking students’ comprehension?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highlight>
                  <a:srgbClr val="FFFF00"/>
                </a:highlight>
                <a:latin typeface="Arial"/>
                <a:ea typeface="Arial"/>
                <a:cs typeface="Arial"/>
                <a:sym typeface="Arial"/>
              </a:rPr>
              <a:t>C. Metacognitive checks focus on the learners’ whole understanding of the learning materials.</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C</a:t>
            </a:r>
            <a:br>
              <a:rPr b="0" i="0" lang="en-US" sz="1900" u="none" cap="none" strike="noStrike">
                <a:solidFill>
                  <a:srgbClr val="000000"/>
                </a:solidFill>
                <a:latin typeface="Arial"/>
                <a:ea typeface="Arial"/>
                <a:cs typeface="Arial"/>
                <a:sym typeface="Arial"/>
              </a:rPr>
            </a:b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64" name="Google Shape;264;p38"/>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nvSpPr>
        <p:spPr>
          <a:xfrm>
            <a:off x="406400" y="920553"/>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Arial"/>
                <a:ea typeface="Arial"/>
                <a:cs typeface="Arial"/>
                <a:sym typeface="Arial"/>
              </a:rPr>
              <a:t>D.E.A.R. </a:t>
            </a:r>
            <a:endParaRPr/>
          </a:p>
          <a:p>
            <a:pPr indent="0" lvl="0" marL="0" marR="0" rtl="0" algn="ctr">
              <a:lnSpc>
                <a:spcPct val="100000"/>
              </a:lnSpc>
              <a:spcBef>
                <a:spcPts val="0"/>
              </a:spcBef>
              <a:spcAft>
                <a:spcPts val="0"/>
              </a:spcAft>
              <a:buClr>
                <a:srgbClr val="000000"/>
              </a:buClr>
              <a:buSzPts val="5400"/>
              <a:buFont typeface="Arial"/>
              <a:buNone/>
            </a:pPr>
            <a:r>
              <a:rPr b="1" i="0" lang="en-US" sz="3500" u="none" cap="small" strike="noStrike">
                <a:solidFill>
                  <a:srgbClr val="1E6138"/>
                </a:solidFill>
                <a:latin typeface="Arial"/>
                <a:ea typeface="Arial"/>
                <a:cs typeface="Arial"/>
                <a:sym typeface="Arial"/>
              </a:rPr>
              <a:t>Drop Everything And Reflect!</a:t>
            </a:r>
            <a:endParaRPr b="1" sz="4300" cap="small">
              <a:solidFill>
                <a:schemeClr val="dk1"/>
              </a:solidFill>
            </a:endParaRPr>
          </a:p>
          <a:p>
            <a:pPr indent="0" lvl="0" marL="0" rtl="0" algn="ctr">
              <a:spcBef>
                <a:spcPts val="0"/>
              </a:spcBef>
              <a:spcAft>
                <a:spcPts val="0"/>
              </a:spcAft>
              <a:buClr>
                <a:srgbClr val="000000"/>
              </a:buClr>
              <a:buFont typeface="Arial"/>
              <a:buNone/>
            </a:pPr>
            <a:r>
              <a:rPr b="1" lang="en-US" sz="5000" cap="small">
                <a:solidFill>
                  <a:schemeClr val="dk1"/>
                </a:solidFill>
              </a:rPr>
              <a:t>EXIT TICKET</a:t>
            </a:r>
            <a:endParaRPr b="1" sz="4200" cap="small">
              <a:solidFill>
                <a:srgbClr val="1E6138"/>
              </a:solidFill>
            </a:endParaRPr>
          </a:p>
        </p:txBody>
      </p:sp>
      <p:sp>
        <p:nvSpPr>
          <p:cNvPr id="270" name="Google Shape;270;p39"/>
          <p:cNvSpPr/>
          <p:nvPr/>
        </p:nvSpPr>
        <p:spPr>
          <a:xfrm>
            <a:off x="2361000" y="2743200"/>
            <a:ext cx="70635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1" i="1" sz="2800">
              <a:solidFill>
                <a:srgbClr val="F8931F"/>
              </a:solidFill>
            </a:endParaRPr>
          </a:p>
          <a:p>
            <a:pPr indent="0" lvl="0" marL="0" marR="0" rtl="0" algn="ctr">
              <a:lnSpc>
                <a:spcPct val="100000"/>
              </a:lnSpc>
              <a:spcBef>
                <a:spcPts val="0"/>
              </a:spcBef>
              <a:spcAft>
                <a:spcPts val="0"/>
              </a:spcAft>
              <a:buNone/>
            </a:pPr>
            <a:r>
              <a:rPr b="1" i="1" lang="en-US" sz="2800">
                <a:solidFill>
                  <a:srgbClr val="F8931F"/>
                </a:solidFill>
              </a:rPr>
              <a:t>Click on the link in the zoom chat box to complete </a:t>
            </a:r>
            <a:r>
              <a:rPr b="1" i="1" lang="en-US" sz="2800" u="none" cap="none" strike="noStrike">
                <a:solidFill>
                  <a:srgbClr val="F8931F"/>
                </a:solidFill>
                <a:latin typeface="Arial"/>
                <a:ea typeface="Arial"/>
                <a:cs typeface="Arial"/>
                <a:sym typeface="Arial"/>
              </a:rPr>
              <a:t>your </a:t>
            </a:r>
            <a:r>
              <a:rPr b="1" i="1" lang="en-US" sz="2800">
                <a:solidFill>
                  <a:srgbClr val="F8931F"/>
                </a:solidFill>
              </a:rPr>
              <a:t>exit ticket (1-2 Reflection).</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Arial"/>
              <a:ea typeface="Arial"/>
              <a:cs typeface="Arial"/>
              <a:sym typeface="Arial"/>
            </a:endParaRPr>
          </a:p>
          <a:p>
            <a:pPr indent="0" lvl="0" marL="0" rtl="0" algn="ctr">
              <a:spcBef>
                <a:spcPts val="0"/>
              </a:spcBef>
              <a:spcAft>
                <a:spcPts val="0"/>
              </a:spcAft>
              <a:buNone/>
            </a:pPr>
            <a:r>
              <a:t/>
            </a:r>
            <a:endParaRPr/>
          </a:p>
          <a:p>
            <a:pPr indent="0" lvl="0" marL="0" marR="0" rtl="0" algn="ctr">
              <a:lnSpc>
                <a:spcPct val="100000"/>
              </a:lnSpc>
              <a:spcBef>
                <a:spcPts val="0"/>
              </a:spcBef>
              <a:spcAft>
                <a:spcPts val="0"/>
              </a:spcAft>
              <a:buNone/>
            </a:pPr>
            <a:r>
              <a:t/>
            </a:r>
            <a:endParaRPr b="1" i="1" sz="2800" u="sng">
              <a:solidFill>
                <a:srgbClr val="F8931F"/>
              </a:solidFil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hlinkClick r:id="rId3">
                <a:extLst>
                  <a:ext uri="{A12FA001-AC4F-418D-AE19-62706E023703}">
                    <ahyp:hlinkClr val="tx"/>
                  </a:ext>
                </a:extLst>
              </a:hlinkClick>
            </a:endParaRPr>
          </a:p>
        </p:txBody>
      </p:sp>
      <p:sp>
        <p:nvSpPr>
          <p:cNvPr id="271" name="Google Shape;271;p39"/>
          <p:cNvSpPr txBox="1"/>
          <p:nvPr/>
        </p:nvSpPr>
        <p:spPr>
          <a:xfrm>
            <a:off x="507900" y="615753"/>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72" name="Google Shape;272;p39"/>
          <p:cNvSpPr txBox="1"/>
          <p:nvPr/>
        </p:nvSpPr>
        <p:spPr>
          <a:xfrm>
            <a:off x="1017925" y="5043375"/>
            <a:ext cx="1014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dk1"/>
                </a:solidFill>
              </a:rPr>
              <a:t>One(1) thing that I can do ……..Two(2) motivate students is…….. </a:t>
            </a:r>
            <a:endParaRPr b="1" sz="2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txBox="1"/>
          <p:nvPr/>
        </p:nvSpPr>
        <p:spPr>
          <a:xfrm>
            <a:off x="452700" y="864200"/>
            <a:ext cx="10769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What is due on Sunday, </a:t>
            </a:r>
            <a:r>
              <a:rPr b="1" lang="en-US" sz="3000">
                <a:solidFill>
                  <a:schemeClr val="dk1"/>
                </a:solidFill>
              </a:rPr>
              <a:t>August</a:t>
            </a:r>
            <a:r>
              <a:rPr b="1" i="0" lang="en-US" sz="3000" u="none" cap="none" strike="noStrike">
                <a:solidFill>
                  <a:schemeClr val="dk1"/>
                </a:solidFill>
                <a:latin typeface="Arial"/>
                <a:ea typeface="Arial"/>
                <a:cs typeface="Arial"/>
                <a:sym typeface="Arial"/>
              </a:rPr>
              <a:t> </a:t>
            </a:r>
            <a:r>
              <a:rPr b="1" lang="en-US" sz="3000">
                <a:solidFill>
                  <a:schemeClr val="dk1"/>
                </a:solidFill>
              </a:rPr>
              <a:t>1st</a:t>
            </a:r>
            <a:r>
              <a:rPr b="1" i="0" lang="en-US" sz="30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79" name="Google Shape;279;p40"/>
          <p:cNvPicPr preferRelativeResize="0"/>
          <p:nvPr/>
        </p:nvPicPr>
        <p:blipFill rotWithShape="1">
          <a:blip r:embed="rId3">
            <a:alphaModFix/>
          </a:blip>
          <a:srcRect b="0" l="0" r="0" t="0"/>
          <a:stretch/>
        </p:blipFill>
        <p:spPr>
          <a:xfrm>
            <a:off x="3161203" y="1587444"/>
            <a:ext cx="5296997" cy="4889555"/>
          </a:xfrm>
          <a:prstGeom prst="rect">
            <a:avLst/>
          </a:prstGeom>
          <a:noFill/>
          <a:ln>
            <a:noFill/>
          </a:ln>
        </p:spPr>
      </p:pic>
      <p:sp>
        <p:nvSpPr>
          <p:cNvPr id="280" name="Google Shape;280;p40"/>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nvSpPr>
        <p:spPr>
          <a:xfrm>
            <a:off x="461225" y="1136650"/>
            <a:ext cx="10769700" cy="400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8931F"/>
                </a:solidFill>
                <a:latin typeface="Arial"/>
                <a:ea typeface="Arial"/>
                <a:cs typeface="Arial"/>
                <a:sym typeface="Arial"/>
              </a:rPr>
              <a:t>LOOKING AHEAD</a:t>
            </a:r>
            <a:endParaRPr b="1" i="0" sz="4400" u="none" cap="none" strike="noStrike">
              <a:solidFill>
                <a:srgbClr val="F8931F"/>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Module 5: on Monday, </a:t>
            </a:r>
            <a:r>
              <a:rPr b="1" lang="en-US" sz="3000">
                <a:solidFill>
                  <a:schemeClr val="dk1"/>
                </a:solidFill>
              </a:rPr>
              <a:t>August 2nd</a:t>
            </a:r>
            <a:r>
              <a:rPr b="1" i="0" lang="en-US" sz="3000" u="none" cap="none" strike="noStrike">
                <a:solidFill>
                  <a:schemeClr val="dk1"/>
                </a:solidFill>
                <a:latin typeface="Arial"/>
                <a:ea typeface="Arial"/>
                <a:cs typeface="Arial"/>
                <a:sym typeface="Arial"/>
              </a:rPr>
              <a:t>!</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400"/>
              <a:buFont typeface="Arial"/>
              <a:buNone/>
            </a:pPr>
            <a:r>
              <a:rPr b="1" i="0" lang="en-US" sz="3400" u="none" cap="none" strike="noStrike">
                <a:solidFill>
                  <a:srgbClr val="F8931F"/>
                </a:solidFill>
                <a:latin typeface="Arial"/>
                <a:ea typeface="Arial"/>
                <a:cs typeface="Arial"/>
                <a:sym typeface="Arial"/>
              </a:rPr>
              <a:t>NEXT WEBINAR</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Friday, </a:t>
            </a:r>
            <a:r>
              <a:rPr b="1" lang="en-US" sz="3000">
                <a:solidFill>
                  <a:schemeClr val="dk1"/>
                </a:solidFill>
              </a:rPr>
              <a:t>August 6</a:t>
            </a:r>
            <a:r>
              <a:rPr b="1" i="0" lang="en-US" sz="3000" u="none" cap="none" strike="noStrike">
                <a:solidFill>
                  <a:schemeClr val="dk1"/>
                </a:solidFill>
                <a:latin typeface="Arial"/>
                <a:ea typeface="Arial"/>
                <a:cs typeface="Arial"/>
                <a:sym typeface="Arial"/>
              </a:rPr>
              <a:t>th</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7:00-8:00 PM Uzbekistan Time</a:t>
            </a:r>
            <a:endParaRPr b="1" i="0" sz="3000" u="none" cap="none" strike="noStrike">
              <a:solidFill>
                <a:schemeClr val="dk1"/>
              </a:solidFill>
              <a:latin typeface="Arial"/>
              <a:ea typeface="Arial"/>
              <a:cs typeface="Arial"/>
              <a:sym typeface="Arial"/>
            </a:endParaRPr>
          </a:p>
        </p:txBody>
      </p:sp>
      <p:sp>
        <p:nvSpPr>
          <p:cNvPr id="287" name="Google Shape;287;p41"/>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2"/>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93" name="Google Shape;293;p42"/>
          <p:cNvSpPr/>
          <p:nvPr/>
        </p:nvSpPr>
        <p:spPr>
          <a:xfrm>
            <a:off x="2534405" y="1323525"/>
            <a:ext cx="7066795" cy="12926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2400" u="none" cap="none" strike="noStrike">
                <a:solidFill>
                  <a:srgbClr val="333333"/>
                </a:solidFill>
                <a:latin typeface="Arial"/>
                <a:ea typeface="Arial"/>
                <a:cs typeface="Arial"/>
                <a:sym typeface="Arial"/>
              </a:rPr>
              <a:t>"We expert teachers know that motivation and emotional impact are what matter."</a:t>
            </a:r>
            <a:r>
              <a:rPr b="0" i="0" lang="en-US" sz="1800" u="none" cap="none" strike="noStrike">
                <a:solidFill>
                  <a:srgbClr val="333333"/>
                </a:solidFill>
                <a:latin typeface="Arial"/>
                <a:ea typeface="Arial"/>
                <a:cs typeface="Arial"/>
                <a:sym typeface="Arial"/>
              </a:rPr>
              <a:t> - Donald Norman</a:t>
            </a:r>
            <a:endParaRPr b="0" i="0" sz="2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descr="Diagram&#10;&#10;Description automatically generated" id="294" name="Google Shape;294;p42"/>
          <p:cNvPicPr preferRelativeResize="0"/>
          <p:nvPr/>
        </p:nvPicPr>
        <p:blipFill rotWithShape="1">
          <a:blip r:embed="rId3">
            <a:alphaModFix/>
          </a:blip>
          <a:srcRect b="0" l="0" r="0" t="0"/>
          <a:stretch/>
        </p:blipFill>
        <p:spPr>
          <a:xfrm>
            <a:off x="3238550" y="2616187"/>
            <a:ext cx="5719954" cy="3517906"/>
          </a:xfrm>
          <a:prstGeom prst="rect">
            <a:avLst/>
          </a:prstGeom>
          <a:noFill/>
          <a:ln>
            <a:noFill/>
          </a:ln>
        </p:spPr>
      </p:pic>
      <p:sp>
        <p:nvSpPr>
          <p:cNvPr id="295" name="Google Shape;295;p42"/>
          <p:cNvSpPr txBox="1"/>
          <p:nvPr/>
        </p:nvSpPr>
        <p:spPr>
          <a:xfrm>
            <a:off x="3059825" y="6324600"/>
            <a:ext cx="5410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nvSpPr>
        <p:spPr>
          <a:xfrm>
            <a:off x="2972725" y="1093796"/>
            <a:ext cx="5561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Thanks for attending! See you next Friday!</a:t>
            </a:r>
            <a:endParaRPr/>
          </a:p>
        </p:txBody>
      </p:sp>
      <p:pic>
        <p:nvPicPr>
          <p:cNvPr id="301" name="Google Shape;301;p43"/>
          <p:cNvPicPr preferRelativeResize="0"/>
          <p:nvPr/>
        </p:nvPicPr>
        <p:blipFill rotWithShape="1">
          <a:blip r:embed="rId3">
            <a:alphaModFix/>
          </a:blip>
          <a:srcRect b="0" l="0" r="0" t="0"/>
          <a:stretch/>
        </p:blipFill>
        <p:spPr>
          <a:xfrm>
            <a:off x="3146156" y="2376866"/>
            <a:ext cx="5560996" cy="3373140"/>
          </a:xfrm>
          <a:prstGeom prst="rect">
            <a:avLst/>
          </a:prstGeom>
          <a:noFill/>
          <a:ln>
            <a:noFill/>
          </a:ln>
        </p:spPr>
      </p:pic>
      <p:sp>
        <p:nvSpPr>
          <p:cNvPr id="302" name="Google Shape;302;p43"/>
          <p:cNvSpPr txBox="1"/>
          <p:nvPr>
            <p:ph idx="2" type="body"/>
          </p:nvPr>
        </p:nvSpPr>
        <p:spPr>
          <a:xfrm>
            <a:off x="406400" y="2180400"/>
            <a:ext cx="10769700" cy="3915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t/>
            </a:r>
            <a:endParaRPr/>
          </a:p>
        </p:txBody>
      </p:sp>
      <p:sp>
        <p:nvSpPr>
          <p:cNvPr id="303" name="Google Shape;303;p43"/>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nvSpPr>
        <p:spPr>
          <a:xfrm>
            <a:off x="1244103" y="723957"/>
            <a:ext cx="9094200" cy="315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Recalling our </a:t>
            </a:r>
            <a:r>
              <a:rPr b="1" i="0" lang="en-US" sz="3300" u="none" cap="none" strike="noStrike">
                <a:solidFill>
                  <a:schemeClr val="dk1"/>
                </a:solidFill>
                <a:latin typeface="Arial"/>
                <a:ea typeface="Arial"/>
                <a:cs typeface="Arial"/>
                <a:sym typeface="Arial"/>
              </a:rPr>
              <a:t>Module 3 content</a:t>
            </a:r>
            <a:r>
              <a:rPr b="1" i="0" lang="en-US" sz="3300" u="none" cap="none" strike="noStrike">
                <a:solidFill>
                  <a:srgbClr val="F8931F"/>
                </a:solidFill>
                <a:latin typeface="Arial"/>
                <a:ea typeface="Arial"/>
                <a:cs typeface="Arial"/>
                <a:sym typeface="Arial"/>
              </a:rPr>
              <a:t> from last week on effective questioning and answering in class,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think about your most important new learning, (</a:t>
            </a:r>
            <a:r>
              <a:rPr b="1" i="0" lang="en-US" sz="2800" u="none" cap="none" strike="noStrike">
                <a:solidFill>
                  <a:srgbClr val="F8931F"/>
                </a:solidFill>
                <a:latin typeface="Arial"/>
                <a:ea typeface="Arial"/>
                <a:cs typeface="Arial"/>
                <a:sym typeface="Arial"/>
              </a:rPr>
              <a:t>such as predicting, questioning for main ideas, making inference, etc</a:t>
            </a:r>
            <a:r>
              <a:rPr b="1" lang="en-US" sz="2800">
                <a:solidFill>
                  <a:srgbClr val="F8931F"/>
                </a:solidFill>
              </a:rPr>
              <a:t>.</a:t>
            </a:r>
            <a:r>
              <a:rPr b="1" i="0" lang="en-US" sz="2800" u="none" cap="none" strike="noStrike">
                <a:solidFill>
                  <a:srgbClr val="F8931F"/>
                </a:solidFill>
                <a:latin typeface="Arial"/>
                <a:ea typeface="Arial"/>
                <a:cs typeface="Arial"/>
                <a:sym typeface="Arial"/>
              </a:rPr>
              <a:t>)</a:t>
            </a:r>
            <a:endParaRPr b="1" i="0" sz="2800" u="none" cap="none" strike="noStrike">
              <a:solidFill>
                <a:srgbClr val="F8931F"/>
              </a:solidFill>
              <a:latin typeface="Arial"/>
              <a:ea typeface="Arial"/>
              <a:cs typeface="Arial"/>
              <a:sym typeface="Arial"/>
            </a:endParaRPr>
          </a:p>
        </p:txBody>
      </p:sp>
      <p:sp>
        <p:nvSpPr>
          <p:cNvPr id="127" name="Google Shape;127;p21"/>
          <p:cNvSpPr txBox="1"/>
          <p:nvPr>
            <p:ph idx="2" type="body"/>
          </p:nvPr>
        </p:nvSpPr>
        <p:spPr>
          <a:xfrm>
            <a:off x="1897809" y="3917505"/>
            <a:ext cx="7664100" cy="5029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280"/>
              </a:spcBef>
              <a:spcAft>
                <a:spcPts val="0"/>
              </a:spcAft>
              <a:buSzPts val="1400"/>
              <a:buNone/>
            </a:pPr>
            <a:r>
              <a:rPr b="1" lang="en-US" sz="3200">
                <a:solidFill>
                  <a:schemeClr val="dk1"/>
                </a:solidFill>
              </a:rPr>
              <a:t>NOW, use the chat box to share:</a:t>
            </a:r>
            <a:endParaRPr/>
          </a:p>
          <a:p>
            <a:pPr indent="-228600" lvl="0" marL="457200" rtl="0" algn="ctr">
              <a:lnSpc>
                <a:spcPct val="100000"/>
              </a:lnSpc>
              <a:spcBef>
                <a:spcPts val="280"/>
              </a:spcBef>
              <a:spcAft>
                <a:spcPts val="0"/>
              </a:spcAft>
              <a:buSzPts val="1400"/>
              <a:buNone/>
            </a:pPr>
            <a:r>
              <a:t/>
            </a:r>
            <a:endParaRPr/>
          </a:p>
          <a:p>
            <a:pPr indent="-228600" lvl="0" marL="457200" rtl="0" algn="ctr">
              <a:lnSpc>
                <a:spcPct val="100000"/>
              </a:lnSpc>
              <a:spcBef>
                <a:spcPts val="280"/>
              </a:spcBef>
              <a:spcAft>
                <a:spcPts val="0"/>
              </a:spcAft>
              <a:buSzPts val="1400"/>
              <a:buNone/>
            </a:pPr>
            <a:r>
              <a:rPr b="1" lang="en-US" sz="3200">
                <a:solidFill>
                  <a:schemeClr val="dk1"/>
                </a:solidFill>
              </a:rPr>
              <a:t>one new questioning technique that you applied this past week in your English class. </a:t>
            </a:r>
            <a:endParaRPr/>
          </a:p>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l">
              <a:lnSpc>
                <a:spcPct val="100000"/>
              </a:lnSpc>
              <a:spcBef>
                <a:spcPts val="280"/>
              </a:spcBef>
              <a:spcAft>
                <a:spcPts val="0"/>
              </a:spcAft>
              <a:buSzPts val="1400"/>
              <a:buNone/>
            </a:pPr>
            <a:r>
              <a:t/>
            </a:r>
            <a:endParaRPr b="1" sz="3200">
              <a:solidFill>
                <a:srgbClr val="FFAE17"/>
              </a:solidFill>
            </a:endParaRPr>
          </a:p>
        </p:txBody>
      </p:sp>
      <p:sp>
        <p:nvSpPr>
          <p:cNvPr id="128" name="Google Shape;128;p21"/>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CHECKING COMPREHENSION &amp; PROVIDING FEEDBACK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–CHECKING COMPREHENSION &amp; PROVIDING FEEDBACK</a:t>
            </a:r>
            <a:endParaRPr/>
          </a:p>
        </p:txBody>
      </p:sp>
      <p:grpSp>
        <p:nvGrpSpPr>
          <p:cNvPr id="134" name="Google Shape;134;p22"/>
          <p:cNvGrpSpPr/>
          <p:nvPr/>
        </p:nvGrpSpPr>
        <p:grpSpPr>
          <a:xfrm>
            <a:off x="424360" y="1002308"/>
            <a:ext cx="10733700" cy="5418600"/>
            <a:chOff x="0" y="0"/>
            <a:chExt cx="10733700" cy="5418600"/>
          </a:xfrm>
        </p:grpSpPr>
        <p:cxnSp>
          <p:nvCxnSpPr>
            <p:cNvPr id="135" name="Google Shape;135;p22"/>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36" name="Google Shape;136;p22"/>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2"/>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Module 4</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Webinar Agenda</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p:txBody>
        </p:sp>
        <p:sp>
          <p:nvSpPr>
            <p:cNvPr id="138" name="Google Shape;138;p22"/>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9" name="Google Shape;139;p22"/>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0" name="Google Shape;140;p22"/>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1" name="Google Shape;141;p22"/>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42" name="Google Shape;142;p22"/>
            <p:cNvSpPr txBox="1"/>
            <p:nvPr/>
          </p:nvSpPr>
          <p:spPr>
            <a:xfrm>
              <a:off x="2852234" y="640756"/>
              <a:ext cx="7874700" cy="862669"/>
            </a:xfrm>
            <a:prstGeom prst="rect">
              <a:avLst/>
            </a:prstGeom>
            <a:noFill/>
            <a:ln>
              <a:noFill/>
            </a:ln>
          </p:spPr>
          <p:txBody>
            <a:bodyPr anchorCtr="0" anchor="t" bIns="95250" lIns="95250" spcFirstLastPara="1" rIns="95250" wrap="square" tIns="95250">
              <a:noAutofit/>
            </a:bodyPr>
            <a:lstStyle/>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Address Module 4 content on </a:t>
              </a:r>
              <a:r>
                <a:rPr b="1" i="0" lang="en-US" sz="2500" u="none" cap="none" strike="noStrike">
                  <a:solidFill>
                    <a:schemeClr val="dk1"/>
                  </a:solidFill>
                  <a:latin typeface="Arial"/>
                  <a:ea typeface="Arial"/>
                  <a:cs typeface="Arial"/>
                  <a:sym typeface="Arial"/>
                </a:rPr>
                <a:t>checking comprehension and providing feedback</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Share </a:t>
              </a:r>
              <a:r>
                <a:rPr b="1" i="0" lang="en-US" sz="2500" u="none" cap="none" strike="noStrike">
                  <a:solidFill>
                    <a:schemeClr val="dk1"/>
                  </a:solidFill>
                  <a:latin typeface="Arial"/>
                  <a:ea typeface="Arial"/>
                  <a:cs typeface="Arial"/>
                  <a:sym typeface="Arial"/>
                </a:rPr>
                <a:t>examples and ideas </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Pushing toward </a:t>
              </a:r>
              <a:r>
                <a:rPr b="1" lang="en-US" sz="2500">
                  <a:solidFill>
                    <a:schemeClr val="dk1"/>
                  </a:solidFill>
                </a:rPr>
                <a:t>more reflective feedback practice</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500"/>
                <a:buFont typeface="Arial"/>
                <a:buNone/>
              </a:pPr>
              <a:r>
                <a:t/>
              </a:r>
              <a:endParaRPr b="0" i="0" sz="25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nvSpPr>
        <p:spPr>
          <a:xfrm>
            <a:off x="403350" y="627900"/>
            <a:ext cx="10986900" cy="615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200" u="none" cap="none" strike="noStrike">
                <a:solidFill>
                  <a:srgbClr val="F8931F"/>
                </a:solidFill>
                <a:latin typeface="Arial"/>
                <a:ea typeface="Arial"/>
                <a:cs typeface="Arial"/>
                <a:sym typeface="Arial"/>
              </a:rPr>
              <a:t>Let’s think about using [Comprehension Checks] during your </a:t>
            </a:r>
            <a:r>
              <a:rPr b="1" i="1" lang="en-US" sz="3200" u="none" cap="none" strike="noStrike">
                <a:solidFill>
                  <a:srgbClr val="F8931F"/>
                </a:solidFill>
                <a:latin typeface="Arial"/>
                <a:ea typeface="Arial"/>
                <a:cs typeface="Arial"/>
                <a:sym typeface="Arial"/>
              </a:rPr>
              <a:t>interactive</a:t>
            </a:r>
            <a:r>
              <a:rPr b="1" i="0" lang="en-US" sz="3200" u="none" cap="none" strike="noStrike">
                <a:solidFill>
                  <a:srgbClr val="F8931F"/>
                </a:solidFill>
                <a:latin typeface="Arial"/>
                <a:ea typeface="Arial"/>
                <a:cs typeface="Arial"/>
                <a:sym typeface="Arial"/>
              </a:rPr>
              <a:t> lessons</a:t>
            </a:r>
            <a:endParaRPr b="1" i="0" sz="32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sz="3200">
              <a:solidFill>
                <a:srgbClr val="F8931F"/>
              </a:solidFill>
            </a:endParaRPr>
          </a:p>
          <a:p>
            <a:pPr indent="0" lvl="0" marL="0" marR="0" rtl="0" algn="l">
              <a:lnSpc>
                <a:spcPct val="100000"/>
              </a:lnSpc>
              <a:spcBef>
                <a:spcPts val="0"/>
              </a:spcBef>
              <a:spcAft>
                <a:spcPts val="0"/>
              </a:spcAft>
              <a:buNone/>
            </a:pPr>
            <a:r>
              <a:rPr i="1" lang="en-US" sz="2800" u="none" cap="none" strike="noStrike">
                <a:solidFill>
                  <a:schemeClr val="dk1"/>
                </a:solidFill>
              </a:rPr>
              <a:t>1.When do you check your students’ comprehension?</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Any time, all the time!</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800" u="none" cap="none" strike="noStrike">
                <a:solidFill>
                  <a:schemeClr val="dk1"/>
                </a:solidFill>
              </a:rPr>
              <a:t>2. How do you check your students’ comprehension </a:t>
            </a:r>
            <a:r>
              <a:rPr i="1" lang="en-US" sz="2800" u="sng" cap="none" strike="noStrike">
                <a:solidFill>
                  <a:schemeClr val="dk1"/>
                </a:solidFill>
              </a:rPr>
              <a:t>effectively</a:t>
            </a:r>
            <a:r>
              <a:rPr i="1" lang="en-US" sz="2800" u="none" cap="none" strike="noStrike">
                <a:solidFill>
                  <a:schemeClr val="dk1"/>
                </a:solidFill>
              </a:rPr>
              <a:t>?</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Simply and quickly/physically interactive ways</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600" cap="none" strike="noStrike">
                <a:solidFill>
                  <a:schemeClr val="dk1"/>
                </a:solidFill>
              </a:rPr>
              <a:t>3. Why </a:t>
            </a:r>
            <a:r>
              <a:rPr i="1" lang="en-US" sz="2600" cap="none" strike="noStrike">
                <a:solidFill>
                  <a:schemeClr val="dk1"/>
                </a:solidFill>
              </a:rPr>
              <a:t>is it so important to </a:t>
            </a:r>
            <a:r>
              <a:rPr i="1" lang="en-US" sz="2600" cap="none" strike="noStrike">
                <a:solidFill>
                  <a:schemeClr val="dk1"/>
                </a:solidFill>
              </a:rPr>
              <a:t>check</a:t>
            </a:r>
            <a:r>
              <a:rPr i="1" lang="en-US" sz="2600" cap="none" strike="noStrike">
                <a:solidFill>
                  <a:schemeClr val="dk1"/>
                </a:solidFill>
              </a:rPr>
              <a:t> students’ comprehension during a     lesson</a:t>
            </a:r>
            <a:r>
              <a:rPr i="1" lang="en-US" sz="2600" cap="none" strike="noStrike">
                <a:solidFill>
                  <a:schemeClr val="dk1"/>
                </a:solidFill>
              </a:rPr>
              <a:t>?</a:t>
            </a:r>
            <a:r>
              <a:rPr i="1" lang="en-US" sz="2600" cap="none" strike="noStrike">
                <a:solidFill>
                  <a:schemeClr val="dk1"/>
                </a:solidFill>
              </a:rPr>
              <a:t> </a:t>
            </a:r>
            <a:endParaRPr i="1" sz="2600" cap="none" strike="noStrike">
              <a:solidFill>
                <a:schemeClr val="dk1"/>
              </a:solidFill>
            </a:endParaRPr>
          </a:p>
          <a:p>
            <a:pPr indent="0" lvl="0" marL="0" marR="0" rtl="0" algn="l">
              <a:lnSpc>
                <a:spcPct val="10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To engage your students</a:t>
            </a:r>
            <a:endParaRPr b="1" i="0" sz="2400" u="none" cap="none" strike="noStrike">
              <a:solidFill>
                <a:srgbClr val="1E6138"/>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see how they are progressing and feeling</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offer extra support on the spot</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help students "own" their learning!</a:t>
            </a:r>
            <a:endParaRPr b="1" i="0" sz="2400" u="none" cap="none" strike="noStrike">
              <a:solidFill>
                <a:srgbClr val="F8931F"/>
              </a:solidFill>
              <a:latin typeface="Arial"/>
              <a:ea typeface="Arial"/>
              <a:cs typeface="Arial"/>
              <a:sym typeface="Arial"/>
            </a:endParaRPr>
          </a:p>
        </p:txBody>
      </p:sp>
      <p:sp>
        <p:nvSpPr>
          <p:cNvPr id="148" name="Google Shape;148;p23"/>
          <p:cNvSpPr txBox="1"/>
          <p:nvPr/>
        </p:nvSpPr>
        <p:spPr>
          <a:xfrm>
            <a:off x="403352" y="323088"/>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idx="2" type="body"/>
          </p:nvPr>
        </p:nvSpPr>
        <p:spPr>
          <a:xfrm>
            <a:off x="104450" y="686800"/>
            <a:ext cx="11349000" cy="61251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solidFill>
                  <a:schemeClr val="accent6"/>
                </a:solidFill>
              </a:rPr>
              <a:t>       </a:t>
            </a:r>
            <a:r>
              <a:rPr b="1" lang="en-US" sz="3200">
                <a:solidFill>
                  <a:schemeClr val="accent6"/>
                </a:solidFill>
              </a:rPr>
              <a:t>How do you check?</a:t>
            </a:r>
            <a:r>
              <a:rPr b="1" lang="en-US" sz="3200"/>
              <a:t>  </a:t>
            </a:r>
            <a:endParaRPr b="1" sz="3200"/>
          </a:p>
          <a:p>
            <a:pPr indent="0" lvl="0" marL="0" rtl="0" algn="l">
              <a:lnSpc>
                <a:spcPct val="100000"/>
              </a:lnSpc>
              <a:spcBef>
                <a:spcPts val="360"/>
              </a:spcBef>
              <a:spcAft>
                <a:spcPts val="0"/>
              </a:spcAft>
              <a:buSzPts val="1400"/>
              <a:buNone/>
            </a:pPr>
            <a:r>
              <a:rPr b="1" lang="en-US" sz="2300"/>
              <a:t>C</a:t>
            </a:r>
            <a:r>
              <a:rPr b="1" lang="en-US" sz="2300"/>
              <a:t>heck students’ comprehension with body language</a:t>
            </a:r>
            <a:endParaRPr b="1" sz="2500"/>
          </a:p>
          <a:p>
            <a:pPr indent="0" lvl="0" marL="0" rtl="0" algn="l">
              <a:lnSpc>
                <a:spcPct val="100000"/>
              </a:lnSpc>
              <a:spcBef>
                <a:spcPts val="360"/>
              </a:spcBef>
              <a:spcAft>
                <a:spcPts val="0"/>
              </a:spcAft>
              <a:buSzPts val="1400"/>
              <a:buNone/>
            </a:pPr>
            <a:r>
              <a:rPr b="1" lang="en-US" sz="2800"/>
              <a:t>Make it simple, quick, and interactive!</a:t>
            </a:r>
            <a:endParaRPr b="1" sz="2800"/>
          </a:p>
          <a:p>
            <a:pPr indent="0" lvl="0" marL="0" rtl="0" algn="l">
              <a:lnSpc>
                <a:spcPct val="100000"/>
              </a:lnSpc>
              <a:spcBef>
                <a:spcPts val="360"/>
              </a:spcBef>
              <a:spcAft>
                <a:spcPts val="0"/>
              </a:spcAft>
              <a:buNone/>
            </a:pPr>
            <a:r>
              <a:rPr b="1" lang="en-US" sz="2800">
                <a:solidFill>
                  <a:schemeClr val="accent6"/>
                </a:solidFill>
              </a:rPr>
              <a:t>  </a:t>
            </a:r>
            <a:endParaRPr b="1" sz="2800"/>
          </a:p>
          <a:p>
            <a:pPr indent="-381000" lvl="0" marL="457200" rtl="0" algn="l">
              <a:spcBef>
                <a:spcPts val="360"/>
              </a:spcBef>
              <a:spcAft>
                <a:spcPts val="0"/>
              </a:spcAft>
              <a:buClr>
                <a:schemeClr val="accent6"/>
              </a:buClr>
              <a:buSzPts val="2400"/>
              <a:buChar char="●"/>
            </a:pPr>
            <a:r>
              <a:rPr b="1" lang="en-US" sz="2400">
                <a:solidFill>
                  <a:schemeClr val="accent6"/>
                </a:solidFill>
              </a:rPr>
              <a:t>Hand </a:t>
            </a:r>
            <a:r>
              <a:rPr b="1" lang="en-US" sz="2400">
                <a:solidFill>
                  <a:schemeClr val="accent6"/>
                </a:solidFill>
              </a:rPr>
              <a:t>Gestures</a:t>
            </a:r>
            <a:endParaRPr b="1" sz="2400">
              <a:solidFill>
                <a:schemeClr val="accent6"/>
              </a:solidFill>
            </a:endParaRPr>
          </a:p>
          <a:p>
            <a:pPr indent="-381000" lvl="1" marL="914400" rtl="0" algn="l">
              <a:spcBef>
                <a:spcPts val="0"/>
              </a:spcBef>
              <a:spcAft>
                <a:spcPts val="0"/>
              </a:spcAft>
              <a:buClr>
                <a:schemeClr val="accent6"/>
              </a:buClr>
              <a:buSzPts val="2400"/>
              <a:buChar char="○"/>
            </a:pPr>
            <a:r>
              <a:rPr b="1" lang="en-US" sz="2400">
                <a:solidFill>
                  <a:schemeClr val="accent6"/>
                </a:solidFill>
              </a:rPr>
              <a:t>Thumbs up/down</a:t>
            </a:r>
            <a:endParaRPr b="1" sz="2400">
              <a:solidFill>
                <a:schemeClr val="accent6"/>
              </a:solidFill>
            </a:endParaRPr>
          </a:p>
          <a:p>
            <a:pPr indent="-381000" lvl="1" marL="914400" rtl="0" algn="l">
              <a:lnSpc>
                <a:spcPct val="100000"/>
              </a:lnSpc>
              <a:spcBef>
                <a:spcPts val="0"/>
              </a:spcBef>
              <a:spcAft>
                <a:spcPts val="0"/>
              </a:spcAft>
              <a:buClr>
                <a:schemeClr val="accent6"/>
              </a:buClr>
              <a:buSzPts val="2400"/>
              <a:buChar char="○"/>
            </a:pPr>
            <a:r>
              <a:rPr b="1" lang="en-US" sz="2400">
                <a:solidFill>
                  <a:schemeClr val="accent6"/>
                </a:solidFill>
              </a:rPr>
              <a:t>Scale of 1-5 with fingers</a:t>
            </a:r>
            <a:endParaRPr sz="2400"/>
          </a:p>
          <a:p>
            <a:pPr indent="-381000" lvl="0" marL="457200" rtl="0" algn="l">
              <a:spcBef>
                <a:spcPts val="0"/>
              </a:spcBef>
              <a:spcAft>
                <a:spcPts val="0"/>
              </a:spcAft>
              <a:buClr>
                <a:schemeClr val="accent6"/>
              </a:buClr>
              <a:buSzPts val="2400"/>
              <a:buChar char="●"/>
            </a:pPr>
            <a:r>
              <a:rPr b="1" lang="en-US" sz="2400">
                <a:solidFill>
                  <a:schemeClr val="accent6"/>
                </a:solidFill>
              </a:rPr>
              <a:t>Signal (respond to a cue)</a:t>
            </a:r>
            <a:endParaRPr sz="2400"/>
          </a:p>
          <a:p>
            <a:pPr indent="0" lvl="0" marL="0" rtl="0" algn="l">
              <a:spcBef>
                <a:spcPts val="360"/>
              </a:spcBef>
              <a:spcAft>
                <a:spcPts val="0"/>
              </a:spcAft>
              <a:buNone/>
            </a:pPr>
            <a:r>
              <a:rPr lang="en-US" sz="2400"/>
              <a:t>     Touch your ear (whenever you hear words related to airport) </a:t>
            </a:r>
            <a:endParaRPr sz="1400"/>
          </a:p>
          <a:p>
            <a:pPr indent="0" lvl="0" marL="0" rtl="0" algn="l">
              <a:spcBef>
                <a:spcPts val="360"/>
              </a:spcBef>
              <a:spcAft>
                <a:spcPts val="0"/>
              </a:spcAft>
              <a:buNone/>
            </a:pPr>
            <a:r>
              <a:rPr lang="en-US" sz="2400"/>
              <a:t>     Hand on your head (if you hear the days in a week,~)</a:t>
            </a:r>
            <a:r>
              <a:rPr b="1" lang="en-US" sz="2400">
                <a:solidFill>
                  <a:schemeClr val="accent6"/>
                </a:solidFill>
              </a:rPr>
              <a:t> </a:t>
            </a:r>
            <a:endParaRPr b="1" sz="2800">
              <a:solidFill>
                <a:schemeClr val="accent6"/>
              </a:solidFill>
            </a:endParaRPr>
          </a:p>
          <a:p>
            <a:pPr indent="-381000" lvl="0" marL="457200" rtl="0" algn="l">
              <a:spcBef>
                <a:spcPts val="360"/>
              </a:spcBef>
              <a:spcAft>
                <a:spcPts val="0"/>
              </a:spcAft>
              <a:buClr>
                <a:schemeClr val="accent6"/>
              </a:buClr>
              <a:buSzPts val="2400"/>
              <a:buChar char="●"/>
            </a:pPr>
            <a:r>
              <a:rPr b="1" lang="en-US" sz="2400">
                <a:solidFill>
                  <a:schemeClr val="accent6"/>
                </a:solidFill>
              </a:rPr>
              <a:t>Blind Comprehension Check </a:t>
            </a:r>
            <a:endParaRPr sz="1400"/>
          </a:p>
          <a:p>
            <a:pPr indent="0" lvl="0" marL="0" rtl="0" algn="l">
              <a:spcBef>
                <a:spcPts val="360"/>
              </a:spcBef>
              <a:spcAft>
                <a:spcPts val="0"/>
              </a:spcAft>
              <a:buNone/>
            </a:pPr>
            <a:r>
              <a:rPr lang="en-US" sz="2500"/>
              <a:t>     Close your eyes. </a:t>
            </a:r>
            <a:endParaRPr sz="2500"/>
          </a:p>
          <a:p>
            <a:pPr indent="457200" lvl="0" marL="457200" rtl="0" algn="l">
              <a:spcBef>
                <a:spcPts val="360"/>
              </a:spcBef>
              <a:spcAft>
                <a:spcPts val="0"/>
              </a:spcAft>
              <a:buNone/>
            </a:pPr>
            <a:r>
              <a:rPr lang="en-US" sz="2500"/>
              <a:t>Now, raise your hand if you think this statement is true. . .</a:t>
            </a:r>
            <a:endParaRPr sz="2500"/>
          </a:p>
          <a:p>
            <a:pPr indent="457200" lvl="0" marL="457200" rtl="0" algn="l">
              <a:spcBef>
                <a:spcPts val="360"/>
              </a:spcBef>
              <a:spcAft>
                <a:spcPts val="0"/>
              </a:spcAft>
              <a:buNone/>
            </a:pPr>
            <a:r>
              <a:rPr lang="en-US" sz="2500"/>
              <a:t>Keep your hands in your lap if the statement is false . . .  </a:t>
            </a: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solidFill>
                <a:schemeClr val="accent6"/>
              </a:solidFill>
            </a:endParaRPr>
          </a:p>
          <a:p>
            <a:pPr indent="457200" lvl="0" marL="457200" rtl="0" algn="l">
              <a:spcBef>
                <a:spcPts val="360"/>
              </a:spcBef>
              <a:spcAft>
                <a:spcPts val="0"/>
              </a:spcAft>
              <a:buNone/>
            </a:pP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55" name="Google Shape;155;p24"/>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56" name="Google Shape;156;p24"/>
          <p:cNvPicPr preferRelativeResize="0"/>
          <p:nvPr/>
        </p:nvPicPr>
        <p:blipFill>
          <a:blip r:embed="rId3">
            <a:alphaModFix/>
          </a:blip>
          <a:stretch>
            <a:fillRect/>
          </a:stretch>
        </p:blipFill>
        <p:spPr>
          <a:xfrm>
            <a:off x="7715425" y="925675"/>
            <a:ext cx="3184402" cy="3172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idx="2" type="body"/>
          </p:nvPr>
        </p:nvSpPr>
        <p:spPr>
          <a:xfrm>
            <a:off x="438483" y="642216"/>
            <a:ext cx="11223085" cy="62157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             </a:t>
            </a:r>
            <a:r>
              <a:rPr b="1" lang="en-US" sz="3300">
                <a:solidFill>
                  <a:schemeClr val="accent6"/>
                </a:solidFill>
              </a:rPr>
              <a:t>   </a:t>
            </a:r>
            <a:r>
              <a:rPr b="1" lang="en-US" sz="3300">
                <a:solidFill>
                  <a:schemeClr val="accent6"/>
                </a:solidFill>
              </a:rPr>
              <a:t>How do you check? </a:t>
            </a:r>
            <a:endParaRPr sz="1900">
              <a:solidFill>
                <a:schemeClr val="accent6"/>
              </a:solidFill>
            </a:endParaRPr>
          </a:p>
          <a:p>
            <a:pPr indent="0" lvl="0" marL="0" rtl="0" algn="l">
              <a:lnSpc>
                <a:spcPct val="100000"/>
              </a:lnSpc>
              <a:spcBef>
                <a:spcPts val="360"/>
              </a:spcBef>
              <a:spcAft>
                <a:spcPts val="0"/>
              </a:spcAft>
              <a:buSzPts val="1400"/>
              <a:buNone/>
            </a:pPr>
            <a:r>
              <a:rPr b="1" lang="en-US" sz="2500"/>
              <a:t>   </a:t>
            </a:r>
            <a:r>
              <a:rPr b="1" lang="en-US" sz="2500"/>
              <a:t>More ways to check comprehension effectively</a:t>
            </a:r>
            <a:endParaRPr b="1" sz="2100"/>
          </a:p>
          <a:p>
            <a:pPr indent="0" lvl="0" marL="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rPr b="1" lang="en-US" sz="2800"/>
              <a:t>Use simple &amp; diverse modes of expression!</a:t>
            </a:r>
            <a:endParaRPr/>
          </a:p>
          <a:p>
            <a:pPr indent="-406400" lvl="0" marL="457200" rtl="0" algn="l">
              <a:spcBef>
                <a:spcPts val="360"/>
              </a:spcBef>
              <a:spcAft>
                <a:spcPts val="0"/>
              </a:spcAft>
              <a:buClr>
                <a:schemeClr val="accent6"/>
              </a:buClr>
              <a:buSzPts val="2800"/>
              <a:buChar char="●"/>
            </a:pPr>
            <a:r>
              <a:rPr b="1" lang="en-US" sz="2800">
                <a:solidFill>
                  <a:schemeClr val="accent6"/>
                </a:solidFill>
              </a:rPr>
              <a:t>  </a:t>
            </a:r>
            <a:r>
              <a:rPr b="1" lang="en-US" sz="2800">
                <a:solidFill>
                  <a:schemeClr val="accent6"/>
                </a:solidFill>
              </a:rPr>
              <a:t>Placard – yes/no, </a:t>
            </a:r>
            <a:r>
              <a:rPr b="1" i="1" lang="en-US" sz="2800">
                <a:solidFill>
                  <a:schemeClr val="accent6"/>
                </a:solidFill>
              </a:rPr>
              <a:t>or</a:t>
            </a:r>
            <a:r>
              <a:rPr b="1" lang="en-US" sz="2800">
                <a:solidFill>
                  <a:schemeClr val="accent6"/>
                </a:solidFill>
              </a:rPr>
              <a:t> red light/green light, </a:t>
            </a:r>
            <a:r>
              <a:rPr b="1" i="1" lang="en-US" sz="2800">
                <a:solidFill>
                  <a:schemeClr val="accent6"/>
                </a:solidFill>
              </a:rPr>
              <a:t>or</a:t>
            </a:r>
            <a:r>
              <a:rPr b="1" lang="en-US" sz="2800">
                <a:solidFill>
                  <a:schemeClr val="accent6"/>
                </a:solidFill>
              </a:rPr>
              <a:t> agree/disagree</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Draw/write on personal whiteboard</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Check in pairs &amp; give High Five when getting correct answers</a:t>
            </a:r>
            <a:endParaRPr/>
          </a:p>
          <a:p>
            <a:pPr indent="0" lvl="0" marL="0" rtl="0" algn="l">
              <a:lnSpc>
                <a:spcPct val="100000"/>
              </a:lnSpc>
              <a:spcBef>
                <a:spcPts val="360"/>
              </a:spcBef>
              <a:spcAft>
                <a:spcPts val="0"/>
              </a:spcAft>
              <a:buNone/>
            </a:pPr>
            <a:r>
              <a:t/>
            </a:r>
            <a:endParaRPr/>
          </a:p>
          <a:p>
            <a:pPr indent="0" lvl="0" marL="0" rtl="0" algn="l">
              <a:lnSpc>
                <a:spcPct val="100000"/>
              </a:lnSpc>
              <a:spcBef>
                <a:spcPts val="360"/>
              </a:spcBef>
              <a:spcAft>
                <a:spcPts val="0"/>
              </a:spcAft>
              <a:buNone/>
            </a:pPr>
            <a:r>
              <a:t/>
            </a:r>
            <a:endParaRPr/>
          </a:p>
          <a:p>
            <a:pPr indent="0" lvl="0" marL="228600" rtl="0" algn="l">
              <a:lnSpc>
                <a:spcPct val="100000"/>
              </a:lnSpc>
              <a:spcBef>
                <a:spcPts val="360"/>
              </a:spcBef>
              <a:spcAft>
                <a:spcPts val="0"/>
              </a:spcAft>
              <a:buSzPts val="1400"/>
              <a:buNone/>
            </a:pPr>
            <a:r>
              <a:t/>
            </a:r>
            <a:endParaRPr b="1" sz="2800"/>
          </a:p>
          <a:p>
            <a:pPr indent="-368300" lvl="0" marL="685800" rtl="0" algn="l">
              <a:lnSpc>
                <a:spcPct val="100000"/>
              </a:lnSpc>
              <a:spcBef>
                <a:spcPts val="360"/>
              </a:spcBef>
              <a:spcAft>
                <a:spcPts val="0"/>
              </a:spcAft>
              <a:buSzPts val="1400"/>
              <a:buFont typeface="Arial"/>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63" name="Google Shape;163;p25"/>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group of street signs&#10;&#10;Description automatically generated with low confidence" id="164" name="Google Shape;164;p25"/>
          <p:cNvPicPr preferRelativeResize="0"/>
          <p:nvPr/>
        </p:nvPicPr>
        <p:blipFill rotWithShape="1">
          <a:blip r:embed="rId3">
            <a:alphaModFix/>
          </a:blip>
          <a:srcRect b="0" l="0" r="0" t="0"/>
          <a:stretch/>
        </p:blipFill>
        <p:spPr>
          <a:xfrm>
            <a:off x="8411783" y="770915"/>
            <a:ext cx="2502511" cy="1818491"/>
          </a:xfrm>
          <a:prstGeom prst="rect">
            <a:avLst/>
          </a:prstGeom>
          <a:noFill/>
          <a:ln>
            <a:noFill/>
          </a:ln>
        </p:spPr>
      </p:pic>
      <p:pic>
        <p:nvPicPr>
          <p:cNvPr descr="Text, whiteboard&#10;&#10;Description automatically generated" id="165" name="Google Shape;165;p25"/>
          <p:cNvPicPr preferRelativeResize="0"/>
          <p:nvPr/>
        </p:nvPicPr>
        <p:blipFill rotWithShape="1">
          <a:blip r:embed="rId4">
            <a:alphaModFix/>
          </a:blip>
          <a:srcRect b="0" l="0" r="0" t="0"/>
          <a:stretch/>
        </p:blipFill>
        <p:spPr>
          <a:xfrm rot="1190598">
            <a:off x="8434129" y="4695044"/>
            <a:ext cx="2057399" cy="1371599"/>
          </a:xfrm>
          <a:prstGeom prst="rect">
            <a:avLst/>
          </a:prstGeom>
          <a:noFill/>
          <a:ln>
            <a:noFill/>
          </a:ln>
        </p:spPr>
      </p:pic>
      <p:sp>
        <p:nvSpPr>
          <p:cNvPr id="166" name="Google Shape;166;p25"/>
          <p:cNvSpPr txBox="1"/>
          <p:nvPr/>
        </p:nvSpPr>
        <p:spPr>
          <a:xfrm>
            <a:off x="4744917" y="10390556"/>
            <a:ext cx="577361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pic>
        <p:nvPicPr>
          <p:cNvPr descr="A picture containing handwear, plant&#10;&#10;Description automatically generated" id="167" name="Google Shape;167;p25"/>
          <p:cNvPicPr preferRelativeResize="0"/>
          <p:nvPr/>
        </p:nvPicPr>
        <p:blipFill rotWithShape="1">
          <a:blip r:embed="rId7">
            <a:alphaModFix/>
          </a:blip>
          <a:srcRect b="0" l="0" r="0" t="0"/>
          <a:stretch/>
        </p:blipFill>
        <p:spPr>
          <a:xfrm>
            <a:off x="1384978" y="4337555"/>
            <a:ext cx="1993393" cy="1993393"/>
          </a:xfrm>
          <a:prstGeom prst="rect">
            <a:avLst/>
          </a:prstGeom>
          <a:noFill/>
          <a:ln>
            <a:noFill/>
          </a:ln>
        </p:spPr>
      </p:pic>
      <p:pic>
        <p:nvPicPr>
          <p:cNvPr descr="A picture containing person, indoor, stationary, envelope&#10;&#10;Description automatically generated" id="168" name="Google Shape;168;p25"/>
          <p:cNvPicPr preferRelativeResize="0"/>
          <p:nvPr/>
        </p:nvPicPr>
        <p:blipFill rotWithShape="1">
          <a:blip r:embed="rId8">
            <a:alphaModFix/>
          </a:blip>
          <a:srcRect b="0" l="0" r="0" t="0"/>
          <a:stretch/>
        </p:blipFill>
        <p:spPr>
          <a:xfrm>
            <a:off x="4783721" y="4617313"/>
            <a:ext cx="2290573" cy="1527048"/>
          </a:xfrm>
          <a:prstGeom prst="rect">
            <a:avLst/>
          </a:prstGeom>
          <a:noFill/>
          <a:ln cap="flat" cmpd="sng" w="9525">
            <a:solidFill>
              <a:schemeClr val="accent1"/>
            </a:solidFill>
            <a:prstDash val="solid"/>
            <a:round/>
            <a:headEnd len="sm" w="sm" type="none"/>
            <a:tailEnd len="sm" w="sm" type="none"/>
          </a:ln>
        </p:spPr>
      </p:pic>
      <p:pic>
        <p:nvPicPr>
          <p:cNvPr id="169" name="Google Shape;169;p25"/>
          <p:cNvPicPr preferRelativeResize="0"/>
          <p:nvPr/>
        </p:nvPicPr>
        <p:blipFill rotWithShape="1">
          <a:blip r:embed="rId9">
            <a:alphaModFix/>
          </a:blip>
          <a:srcRect b="0" l="0" r="0" t="0"/>
          <a:stretch/>
        </p:blipFill>
        <p:spPr>
          <a:xfrm>
            <a:off x="4404425" y="4068004"/>
            <a:ext cx="3181130" cy="2362200"/>
          </a:xfrm>
          <a:prstGeom prst="rect">
            <a:avLst/>
          </a:prstGeom>
          <a:noFill/>
          <a:ln>
            <a:noFill/>
          </a:ln>
        </p:spPr>
      </p:pic>
      <p:pic>
        <p:nvPicPr>
          <p:cNvPr id="170" name="Google Shape;170;p25"/>
          <p:cNvPicPr preferRelativeResize="0"/>
          <p:nvPr/>
        </p:nvPicPr>
        <p:blipFill rotWithShape="1">
          <a:blip r:embed="rId10">
            <a:alphaModFix/>
          </a:blip>
          <a:srcRect b="0" l="0" r="0" t="0"/>
          <a:stretch/>
        </p:blipFill>
        <p:spPr>
          <a:xfrm>
            <a:off x="8166338" y="4133716"/>
            <a:ext cx="2993389" cy="22307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idx="2" type="body"/>
          </p:nvPr>
        </p:nvSpPr>
        <p:spPr>
          <a:xfrm>
            <a:off x="438475" y="838200"/>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check? </a:t>
            </a:r>
            <a:r>
              <a:rPr b="1" lang="en-US" sz="3200"/>
              <a:t>Teacher Albina</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77" name="Google Shape;177;p26"/>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178" name="Google Shape;178;p26"/>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179" name="Google Shape;179;p26"/>
          <p:cNvPicPr preferRelativeResize="0"/>
          <p:nvPr/>
        </p:nvPicPr>
        <p:blipFill>
          <a:blip r:embed="rId3">
            <a:alphaModFix/>
          </a:blip>
          <a:stretch>
            <a:fillRect/>
          </a:stretch>
        </p:blipFill>
        <p:spPr>
          <a:xfrm>
            <a:off x="2834575" y="1908173"/>
            <a:ext cx="5657525" cy="38798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idx="2" type="body"/>
          </p:nvPr>
        </p:nvSpPr>
        <p:spPr>
          <a:xfrm>
            <a:off x="406400" y="820994"/>
            <a:ext cx="10769600" cy="558895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i="1" lang="en-US" sz="4000">
                <a:solidFill>
                  <a:srgbClr val="F7931E"/>
                </a:solidFill>
              </a:rPr>
              <a:t>YOUR TURN!</a:t>
            </a:r>
            <a:endParaRPr/>
          </a:p>
          <a:p>
            <a:pPr indent="0" lvl="0" marL="0" rtl="0" algn="ctr">
              <a:lnSpc>
                <a:spcPct val="100000"/>
              </a:lnSpc>
              <a:spcBef>
                <a:spcPts val="0"/>
              </a:spcBef>
              <a:spcAft>
                <a:spcPts val="0"/>
              </a:spcAft>
              <a:buSzPts val="1400"/>
              <a:buNone/>
            </a:pPr>
            <a:r>
              <a:rPr b="1" i="1" lang="en-US" sz="2800">
                <a:solidFill>
                  <a:srgbClr val="F7931E"/>
                </a:solidFill>
              </a:rPr>
              <a:t>Please type your ideas into the chat box </a:t>
            </a:r>
            <a:endParaRPr/>
          </a:p>
          <a:p>
            <a:pPr indent="0" lvl="0" marL="0" rtl="0" algn="ctr">
              <a:lnSpc>
                <a:spcPct val="100000"/>
              </a:lnSpc>
              <a:spcBef>
                <a:spcPts val="0"/>
              </a:spcBef>
              <a:spcAft>
                <a:spcPts val="0"/>
              </a:spcAft>
              <a:buSzPts val="1400"/>
              <a:buNone/>
            </a:pPr>
            <a:r>
              <a:rPr b="1" i="1" lang="en-US" sz="2800" u="sng">
                <a:solidFill>
                  <a:srgbClr val="F7931E"/>
                </a:solidFill>
              </a:rPr>
              <a:t>or </a:t>
            </a:r>
            <a:endParaRPr>
              <a:solidFill>
                <a:srgbClr val="1E6138"/>
              </a:solidFill>
            </a:endParaRPr>
          </a:p>
          <a:p>
            <a:pPr indent="0" lvl="0" marL="0" rtl="0" algn="ctr">
              <a:lnSpc>
                <a:spcPct val="100000"/>
              </a:lnSpc>
              <a:spcBef>
                <a:spcPts val="0"/>
              </a:spcBef>
              <a:spcAft>
                <a:spcPts val="0"/>
              </a:spcAft>
              <a:buSzPts val="1400"/>
              <a:buNone/>
            </a:pPr>
            <a:r>
              <a:rPr b="1" i="1" lang="en-US" sz="2800">
                <a:solidFill>
                  <a:srgbClr val="F7931E"/>
                </a:solidFill>
              </a:rPr>
              <a:t>raise your hand to speak!</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sz="1700"/>
          </a:p>
          <a:p>
            <a:pPr indent="-228600" lvl="0" marL="457200" rtl="0" algn="ctr">
              <a:lnSpc>
                <a:spcPct val="100000"/>
              </a:lnSpc>
              <a:spcBef>
                <a:spcPts val="360"/>
              </a:spcBef>
              <a:spcAft>
                <a:spcPts val="0"/>
              </a:spcAft>
              <a:buSzPts val="1400"/>
              <a:buNone/>
            </a:pPr>
            <a:r>
              <a:rPr b="1" lang="en-US" sz="3500"/>
              <a:t>Are there any comprehension check strategies</a:t>
            </a:r>
            <a:endParaRPr b="1" sz="3500"/>
          </a:p>
          <a:p>
            <a:pPr indent="-228600" lvl="0" marL="457200" rtl="0" algn="ctr">
              <a:lnSpc>
                <a:spcPct val="100000"/>
              </a:lnSpc>
              <a:spcBef>
                <a:spcPts val="360"/>
              </a:spcBef>
              <a:spcAft>
                <a:spcPts val="0"/>
              </a:spcAft>
              <a:buSzPts val="1400"/>
              <a:buNone/>
            </a:pPr>
            <a:r>
              <a:rPr b="1" lang="en-US" sz="3500"/>
              <a:t>that you already have tried from our modules? </a:t>
            </a:r>
            <a:endParaRPr sz="1700"/>
          </a:p>
          <a:p>
            <a:pPr indent="-228600" lvl="0" marL="457200" rtl="0" algn="ctr">
              <a:lnSpc>
                <a:spcPct val="100000"/>
              </a:lnSpc>
              <a:spcBef>
                <a:spcPts val="360"/>
              </a:spcBef>
              <a:spcAft>
                <a:spcPts val="0"/>
              </a:spcAft>
              <a:buSzPts val="1400"/>
              <a:buNone/>
            </a:pPr>
            <a:r>
              <a:t/>
            </a:r>
            <a:endParaRPr b="1" sz="3500"/>
          </a:p>
          <a:p>
            <a:pPr indent="-228600" lvl="0" marL="457200" rtl="0" algn="ctr">
              <a:lnSpc>
                <a:spcPct val="100000"/>
              </a:lnSpc>
              <a:spcBef>
                <a:spcPts val="360"/>
              </a:spcBef>
              <a:spcAft>
                <a:spcPts val="0"/>
              </a:spcAft>
              <a:buSzPts val="1400"/>
              <a:buNone/>
            </a:pPr>
            <a:r>
              <a:rPr b="1" lang="en-US" sz="3500"/>
              <a:t>Share any other comprehension check strategy that you've used</a:t>
            </a:r>
            <a:endParaRPr sz="1700"/>
          </a:p>
          <a:p>
            <a:pPr indent="-228600" lvl="0" marL="457200" rtl="0" algn="ctr">
              <a:lnSpc>
                <a:spcPct val="100000"/>
              </a:lnSpc>
              <a:spcBef>
                <a:spcPts val="360"/>
              </a:spcBef>
              <a:spcAft>
                <a:spcPts val="0"/>
              </a:spcAft>
              <a:buSzPts val="1400"/>
              <a:buNone/>
            </a:pPr>
            <a:r>
              <a:t/>
            </a:r>
            <a:endParaRPr b="1" sz="3600"/>
          </a:p>
        </p:txBody>
      </p:sp>
      <p:sp>
        <p:nvSpPr>
          <p:cNvPr id="185" name="Google Shape;185;p27"/>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