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6" roundtripDataSignature="AMtx7mjffA1hAOKYxGiYq7z/as7FbVV/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A93AFD-80D3-42EC-8CA6-60859326A392}">
  <a:tblStyle styleId="{E9A93AFD-80D3-42EC-8CA6-60859326A392}" styleName="Table_0">
    <a:wholeTbl>
      <a:tcTxStyle b="off" i="off">
        <a:font>
          <a:latin typeface="Arial"/>
          <a:ea typeface="Arial"/>
          <a:cs typeface="Arial"/>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12700">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0DD0F098-942F-40F2-AD20-BA9774EDB84C}" styleName="Table_1">
    <a:wholeTbl>
      <a:tcTxStyle b="off" i="off">
        <a:font>
          <a:latin typeface="Arial"/>
          <a:ea typeface="Arial"/>
          <a:cs typeface="Arial"/>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CF0E7"/>
          </a:solidFill>
        </a:fill>
      </a:tcStyle>
    </a:band1H>
    <a:band2H>
      <a:tcTxStyle/>
    </a:band2H>
    <a:band1V>
      <a:tcTxStyle/>
      <a:tcStyle>
        <a:fill>
          <a:solidFill>
            <a:srgbClr val="ECF0E7"/>
          </a:solidFill>
        </a:fill>
      </a:tcStyle>
    </a:band1V>
    <a:band2V>
      <a:tcTx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Arial"/>
          <a:ea typeface="Arial"/>
          <a:cs typeface="Arial"/>
        </a:font>
        <a:schemeClr val="lt1"/>
      </a:tcTxStyle>
      <a:tcStyle>
        <a:fill>
          <a:solidFill>
            <a:schemeClr val="accent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OpenSans-bold.fntdata"/><Relationship Id="rId10" Type="http://schemas.openxmlformats.org/officeDocument/2006/relationships/slide" Target="slides/slide4.xml"/><Relationship Id="rId32" Type="http://schemas.openxmlformats.org/officeDocument/2006/relationships/font" Target="fonts/OpenSans-regular.fntdata"/><Relationship Id="rId13" Type="http://schemas.openxmlformats.org/officeDocument/2006/relationships/slide" Target="slides/slide7.xml"/><Relationship Id="rId35" Type="http://schemas.openxmlformats.org/officeDocument/2006/relationships/font" Target="fonts/OpenSans-boldItalic.fntdata"/><Relationship Id="rId12" Type="http://schemas.openxmlformats.org/officeDocument/2006/relationships/slide" Target="slides/slide6.xml"/><Relationship Id="rId34"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Clr>
                <a:schemeClr val="dk1"/>
              </a:buClr>
              <a:buSzPts val="1100"/>
              <a:buFont typeface="Arial"/>
              <a:buNone/>
            </a:pPr>
            <a:r>
              <a:t/>
            </a:r>
            <a:endParaRPr/>
          </a:p>
        </p:txBody>
      </p:sp>
      <p:sp>
        <p:nvSpPr>
          <p:cNvPr id="107" name="Google Shape;1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91" name="Google Shape;19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99" name="Google Shape;19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8" name="Google Shape;20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7" name="Google Shape;21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5" name="Google Shape;22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3" name="Google Shape;23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39" name="Google Shape;23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45" name="Google Shape;24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1" name="Google Shape;25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0" name="Google Shape;260;p19: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 chat box share</a:t>
            </a:r>
            <a:endParaRPr/>
          </a:p>
        </p:txBody>
      </p:sp>
      <p:sp>
        <p:nvSpPr>
          <p:cNvPr id="116" name="Google Shape;116;p2: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1" name="Google Shape;271;p20: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0" name="Google Shape;28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89" name="Google Shape;289;p22: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7" name="Google Shape;297;p23: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03" name="Google Shape;30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9" name="Google Shape;30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6" name="Google Shape;12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140" name="Google Shape;14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47" name="Google Shape;14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153" name="Google Shape;15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1" name="Google Shape;16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0" name="Google Shape;17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179" name="Google Shape;179;p9: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7"/>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7"/>
          <p:cNvSpPr/>
          <p:nvPr/>
        </p:nvSpPr>
        <p:spPr>
          <a:xfrm>
            <a:off x="0" y="4038600"/>
            <a:ext cx="12192000" cy="609600"/>
          </a:xfrm>
          <a:prstGeom prst="rect">
            <a:avLst/>
          </a:prstGeom>
          <a:solidFill>
            <a:schemeClr val="dk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7" name="Google Shape;17;p27"/>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18" name="Google Shape;18;p27"/>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19" name="Google Shape;19;p27"/>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36"/>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37"/>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86" name="Google Shape;86;p37"/>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38"/>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89" name="Google Shape;89;p38"/>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39"/>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92" name="Google Shape;92;p39"/>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40"/>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pic>
        <p:nvPicPr>
          <p:cNvPr id="95" name="Google Shape;95;p40"/>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41"/>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41"/>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42"/>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42"/>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43"/>
          <p:cNvPicPr preferRelativeResize="0"/>
          <p:nvPr/>
        </p:nvPicPr>
        <p:blipFill rotWithShape="1">
          <a:blip r:embed="rId2">
            <a:alphaModFix/>
          </a:blip>
          <a:srcRect b="-2073" l="1" r="19400" t="4666"/>
          <a:stretch/>
        </p:blipFill>
        <p:spPr>
          <a:xfrm>
            <a:off x="6705600" y="-152400"/>
            <a:ext cx="5638799" cy="7162800"/>
          </a:xfrm>
          <a:prstGeom prst="rect">
            <a:avLst/>
          </a:prstGeom>
          <a:noFill/>
          <a:ln>
            <a:noFill/>
          </a:ln>
        </p:spPr>
      </p:pic>
      <p:sp>
        <p:nvSpPr>
          <p:cNvPr id="104" name="Google Shape;104;p4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0" name="Shape 20"/>
        <p:cNvGrpSpPr/>
        <p:nvPr/>
      </p:nvGrpSpPr>
      <p:grpSpPr>
        <a:xfrm>
          <a:off x="0" y="0"/>
          <a:ext cx="0" cy="0"/>
          <a:chOff x="0" y="0"/>
          <a:chExt cx="0" cy="0"/>
        </a:xfrm>
      </p:grpSpPr>
      <p:sp>
        <p:nvSpPr>
          <p:cNvPr id="21" name="Google Shape;21;p28"/>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8"/>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 name="Google Shape;23;p28"/>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4" name="Shape 24"/>
        <p:cNvGrpSpPr/>
        <p:nvPr/>
      </p:nvGrpSpPr>
      <p:grpSpPr>
        <a:xfrm>
          <a:off x="0" y="0"/>
          <a:ext cx="0" cy="0"/>
          <a:chOff x="0" y="0"/>
          <a:chExt cx="0" cy="0"/>
        </a:xfrm>
      </p:grpSpPr>
      <p:sp>
        <p:nvSpPr>
          <p:cNvPr id="25" name="Google Shape;25;p29"/>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29"/>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30"/>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30"/>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0" name="Google Shape;30;p30"/>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31" name="Google Shape;31;p30"/>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2" name="Google Shape;32;p30"/>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31"/>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31"/>
          <p:cNvSpPr/>
          <p:nvPr/>
        </p:nvSpPr>
        <p:spPr>
          <a:xfrm>
            <a:off x="0" y="4038600"/>
            <a:ext cx="12192000" cy="609600"/>
          </a:xfrm>
          <a:prstGeom prst="rect">
            <a:avLst/>
          </a:prstGeom>
          <a:solidFill>
            <a:schemeClr val="accent6">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36" name="Google Shape;36;p31"/>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37" name="Google Shape;37;p31"/>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8" name="Google Shape;38;p31"/>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32"/>
          <p:cNvPicPr preferRelativeResize="0"/>
          <p:nvPr/>
        </p:nvPicPr>
        <p:blipFill rotWithShape="1">
          <a:blip r:embed="rId2">
            <a:alphaModFix/>
          </a:blip>
          <a:srcRect b="25182" l="34" r="-32" t="17368"/>
          <a:stretch/>
        </p:blipFill>
        <p:spPr>
          <a:xfrm>
            <a:off x="0" y="-76200"/>
            <a:ext cx="12360888" cy="4724400"/>
          </a:xfrm>
          <a:prstGeom prst="rect">
            <a:avLst/>
          </a:prstGeom>
          <a:noFill/>
          <a:ln>
            <a:noFill/>
          </a:ln>
        </p:spPr>
      </p:pic>
      <p:sp>
        <p:nvSpPr>
          <p:cNvPr id="41" name="Google Shape;41;p32"/>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2" name="Google Shape;42;p3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43" name="Google Shape;43;p3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44" name="Google Shape;44;p3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33"/>
          <p:cNvPicPr preferRelativeResize="0"/>
          <p:nvPr/>
        </p:nvPicPr>
        <p:blipFill rotWithShape="1">
          <a:blip r:embed="rId2">
            <a:alphaModFix/>
          </a:blip>
          <a:srcRect b="3364" l="1816" r="1115" t="39303"/>
          <a:stretch/>
        </p:blipFill>
        <p:spPr>
          <a:xfrm>
            <a:off x="1" y="-152400"/>
            <a:ext cx="12192000" cy="4800600"/>
          </a:xfrm>
          <a:prstGeom prst="rect">
            <a:avLst/>
          </a:prstGeom>
          <a:noFill/>
          <a:ln>
            <a:noFill/>
          </a:ln>
        </p:spPr>
      </p:pic>
      <p:sp>
        <p:nvSpPr>
          <p:cNvPr id="47" name="Google Shape;47;p33"/>
          <p:cNvSpPr/>
          <p:nvPr/>
        </p:nvSpPr>
        <p:spPr>
          <a:xfrm>
            <a:off x="0" y="4038600"/>
            <a:ext cx="12192000" cy="6096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GMUgreengold.eps" id="48" name="Google Shape;48;p33"/>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33"/>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Calibri"/>
                <a:ea typeface="Calibri"/>
                <a:cs typeface="Calibri"/>
                <a:sym typeface="Calibri"/>
              </a:defRPr>
            </a:lvl9pPr>
          </a:lstStyle>
          <a:p/>
        </p:txBody>
      </p:sp>
      <p:sp>
        <p:nvSpPr>
          <p:cNvPr id="50" name="Google Shape;50;p33"/>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Calibri"/>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34"/>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34"/>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34"/>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34"/>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 name="Google Shape;56;p34"/>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 name="Google Shape;57;p34"/>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8" name="Google Shape;58;p34"/>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34"/>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0" name="Google Shape;60;p34"/>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34"/>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p34"/>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 name="Google Shape;63;p34"/>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 name="Google Shape;64;p34"/>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10"/>
              </a:spcBef>
              <a:spcAft>
                <a:spcPts val="0"/>
              </a:spcAft>
              <a:buClr>
                <a:schemeClr val="lt1"/>
              </a:buClr>
              <a:buSzPts val="1050"/>
              <a:buFont typeface="Calibri"/>
              <a:buNone/>
              <a:defRPr sz="105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34"/>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34"/>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34"/>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34"/>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34"/>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34"/>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4"/>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34"/>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34"/>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34"/>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4"/>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34"/>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Calibri"/>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4"/>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Calibri"/>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35"/>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28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35"/>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81" name="Google Shape;81;p35"/>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 name="Google Shape;11;p26"/>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12" name="Google Shape;12;p26"/>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 name="Google Shape;13;p26"/>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GEORGE MASON UNIVERSITY</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2X6fZE1" TargetMode="Externa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hyperlink" Target="https://www.youtube.com/watch?v=F4RfqykJ6r8&amp;list=PLSiU_EtuKTGE4IZ1tSFmGAhVywaIz06qm&amp;index=7&amp;t=2s" TargetMode="External"/><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ocs.google.com/forms/d/1umDxieaLa3AS4LO_EFyzNHuZmTBAxkdc9z6bc4AX57E/edit" TargetMode="Externa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t>TEACHING ENGLISH THROUGH ENGLISH</a:t>
            </a:r>
            <a:endParaRPr/>
          </a:p>
        </p:txBody>
      </p:sp>
      <p:sp>
        <p:nvSpPr>
          <p:cNvPr id="110" name="Google Shape;110;p1"/>
          <p:cNvSpPr txBox="1"/>
          <p:nvPr>
            <p:ph idx="1" type="subTitle"/>
          </p:nvPr>
        </p:nvSpPr>
        <p:spPr>
          <a:xfrm>
            <a:off x="304800" y="4706112"/>
            <a:ext cx="9245600" cy="165658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26968"/>
              </a:buClr>
              <a:buSzPts val="2400"/>
              <a:buFont typeface="Calibri"/>
              <a:buNone/>
            </a:pPr>
            <a:r>
              <a:rPr lang="en-US" sz="2400"/>
              <a:t>Module 2 - Giving Clear Instructions</a:t>
            </a:r>
            <a:endParaRPr sz="2400"/>
          </a:p>
          <a:p>
            <a:pPr indent="0" lvl="0" marL="0" rtl="0" algn="l">
              <a:lnSpc>
                <a:spcPct val="100000"/>
              </a:lnSpc>
              <a:spcBef>
                <a:spcPts val="0"/>
              </a:spcBef>
              <a:spcAft>
                <a:spcPts val="0"/>
              </a:spcAft>
              <a:buClr>
                <a:srgbClr val="626968"/>
              </a:buClr>
              <a:buSzPts val="2400"/>
              <a:buFont typeface="Calibri"/>
              <a:buNone/>
            </a:pPr>
            <a:r>
              <a:rPr lang="en-US" sz="2400"/>
              <a:t>Friday, May 7, 2021</a:t>
            </a:r>
            <a:endParaRPr/>
          </a:p>
          <a:p>
            <a:pPr indent="0" lvl="0" marL="0" rtl="0" algn="l">
              <a:lnSpc>
                <a:spcPct val="100000"/>
              </a:lnSpc>
              <a:spcBef>
                <a:spcPts val="0"/>
              </a:spcBef>
              <a:spcAft>
                <a:spcPts val="0"/>
              </a:spcAft>
              <a:buClr>
                <a:srgbClr val="626968"/>
              </a:buClr>
              <a:buSzPts val="2400"/>
              <a:buFont typeface="Calibri"/>
              <a:buNone/>
            </a:pPr>
            <a:r>
              <a:rPr lang="en-US" sz="1600"/>
              <a:t>Rebecca Fox</a:t>
            </a:r>
            <a:r>
              <a:rPr lang="en-US" sz="1600"/>
              <a:t>, Ph.D.</a:t>
            </a:r>
            <a:endParaRPr sz="1600"/>
          </a:p>
          <a:p>
            <a:pPr indent="0" lvl="0" marL="0" rtl="0" algn="l">
              <a:lnSpc>
                <a:spcPct val="100000"/>
              </a:lnSpc>
              <a:spcBef>
                <a:spcPts val="0"/>
              </a:spcBef>
              <a:spcAft>
                <a:spcPts val="0"/>
              </a:spcAft>
              <a:buClr>
                <a:srgbClr val="626968"/>
              </a:buClr>
              <a:buSzPts val="2400"/>
              <a:buFont typeface="Calibri"/>
              <a:buNone/>
            </a:pPr>
            <a:r>
              <a:rPr lang="en-US" sz="1600"/>
              <a:t>Hyunsun Chung, M.A</a:t>
            </a:r>
            <a:r>
              <a:rPr lang="en-US"/>
              <a:t>.</a:t>
            </a:r>
            <a:endParaRPr/>
          </a:p>
          <a:p>
            <a:pPr indent="0" lvl="0" marL="0" rtl="0" algn="l">
              <a:lnSpc>
                <a:spcPct val="100000"/>
              </a:lnSpc>
              <a:spcBef>
                <a:spcPts val="0"/>
              </a:spcBef>
              <a:spcAft>
                <a:spcPts val="0"/>
              </a:spcAft>
              <a:buClr>
                <a:srgbClr val="626968"/>
              </a:buClr>
              <a:buSzPts val="2400"/>
              <a:buFont typeface="Calibri"/>
              <a:buNone/>
            </a:pPr>
            <a:r>
              <a:t/>
            </a:r>
            <a:endParaRPr/>
          </a:p>
          <a:p>
            <a:pPr indent="-457200" lvl="0" marL="914400" rtl="0" algn="l">
              <a:lnSpc>
                <a:spcPct val="115000"/>
              </a:lnSpc>
              <a:spcBef>
                <a:spcPts val="0"/>
              </a:spcBef>
              <a:spcAft>
                <a:spcPts val="0"/>
              </a:spcAft>
              <a:buNone/>
            </a:pPr>
            <a:r>
              <a:rPr b="0" lang="en-US" sz="1100">
                <a:solidFill>
                  <a:srgbClr val="000000"/>
                </a:solidFill>
                <a:latin typeface="Arial"/>
                <a:ea typeface="Arial"/>
                <a:cs typeface="Arial"/>
                <a:sym typeface="Arial"/>
              </a:rPr>
              <a:t>Fox, R., &amp; Chung, H. (May, 2021). </a:t>
            </a:r>
            <a:r>
              <a:rPr b="0" i="1" lang="en-US" sz="1100">
                <a:solidFill>
                  <a:srgbClr val="000000"/>
                </a:solidFill>
                <a:latin typeface="Arial"/>
                <a:ea typeface="Arial"/>
                <a:cs typeface="Arial"/>
                <a:sym typeface="Arial"/>
              </a:rPr>
              <a:t>Giving Clear Instructions</a:t>
            </a:r>
            <a:r>
              <a:rPr b="0" lang="en-US" sz="1100">
                <a:solidFill>
                  <a:srgbClr val="000000"/>
                </a:solidFill>
                <a:latin typeface="Arial"/>
                <a:ea typeface="Arial"/>
                <a:cs typeface="Arial"/>
                <a:sym typeface="Arial"/>
              </a:rPr>
              <a:t>. Workshop webinar presented for the Teaching English through English online professional development program (Cohort I): Module 2. U.S. Embassy in Tashkent funded English Speaking Nation Program in Uzbekistan (online). </a:t>
            </a:r>
            <a:r>
              <a:rPr b="0" lang="en-US" sz="1100" u="sng">
                <a:solidFill>
                  <a:srgbClr val="1155CC"/>
                </a:solidFill>
                <a:latin typeface="Arial"/>
                <a:ea typeface="Arial"/>
                <a:cs typeface="Arial"/>
                <a:sym typeface="Arial"/>
                <a:hlinkClick r:id="rId3">
                  <a:extLst>
                    <a:ext uri="{A12FA001-AC4F-418D-AE19-62706E023703}">
                      <ahyp:hlinkClr val="tx"/>
                    </a:ext>
                  </a:extLst>
                </a:hlinkClick>
              </a:rPr>
              <a:t>https://bit.ly/2X6fZE1</a:t>
            </a:r>
            <a:endParaRPr/>
          </a:p>
          <a:p>
            <a:pPr indent="-228600" lvl="0" marL="457200" rtl="0" algn="r">
              <a:lnSpc>
                <a:spcPct val="100000"/>
              </a:lnSpc>
              <a:spcBef>
                <a:spcPts val="1000"/>
              </a:spcBef>
              <a:spcAft>
                <a:spcPts val="0"/>
              </a:spcAft>
              <a:buSzPts val="1500"/>
              <a:buNone/>
            </a:pPr>
            <a:br>
              <a:rPr lang="en-US" sz="2400"/>
            </a:br>
            <a:endParaRPr sz="2400"/>
          </a:p>
          <a:p>
            <a:pPr indent="0" lvl="0" marL="0" rtl="0" algn="l">
              <a:lnSpc>
                <a:spcPct val="100000"/>
              </a:lnSpc>
              <a:spcBef>
                <a:spcPts val="0"/>
              </a:spcBef>
              <a:spcAft>
                <a:spcPts val="0"/>
              </a:spcAft>
              <a:buClr>
                <a:srgbClr val="626968"/>
              </a:buClr>
              <a:buSzPts val="2400"/>
              <a:buFont typeface="Calibri"/>
              <a:buNone/>
            </a:pPr>
            <a:r>
              <a:t/>
            </a:r>
            <a:endParaRPr sz="2400"/>
          </a:p>
        </p:txBody>
      </p:sp>
      <p:sp>
        <p:nvSpPr>
          <p:cNvPr id="111" name="Google Shape;111;p1"/>
          <p:cNvSpPr/>
          <p:nvPr/>
        </p:nvSpPr>
        <p:spPr>
          <a:xfrm>
            <a:off x="5978820" y="327511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112" name="Google Shape;112;p1"/>
          <p:cNvPicPr preferRelativeResize="0"/>
          <p:nvPr/>
        </p:nvPicPr>
        <p:blipFill rotWithShape="1">
          <a:blip r:embed="rId4">
            <a:alphaModFix/>
          </a:blip>
          <a:srcRect b="0" l="0" r="0" t="0"/>
          <a:stretch/>
        </p:blipFill>
        <p:spPr>
          <a:xfrm>
            <a:off x="0" y="-152400"/>
            <a:ext cx="12325351" cy="42108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194" name="Google Shape;194;p10"/>
          <p:cNvSpPr txBox="1"/>
          <p:nvPr/>
        </p:nvSpPr>
        <p:spPr>
          <a:xfrm>
            <a:off x="600747" y="1112889"/>
            <a:ext cx="2571751" cy="170813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0" i="0" lang="en-US" sz="3300" u="none" cap="none" strike="noStrike">
                <a:solidFill>
                  <a:srgbClr val="F8931F"/>
                </a:solidFill>
                <a:latin typeface="Calibri"/>
                <a:ea typeface="Calibri"/>
                <a:cs typeface="Calibri"/>
                <a:sym typeface="Calibri"/>
              </a:rPr>
              <a:t>Be specific in your expectations</a:t>
            </a:r>
            <a:endParaRPr b="0" i="0" sz="3300" u="none" cap="none" strike="noStrike">
              <a:solidFill>
                <a:srgbClr val="F8931F"/>
              </a:solidFill>
              <a:latin typeface="Calibri"/>
              <a:ea typeface="Calibri"/>
              <a:cs typeface="Calibri"/>
              <a:sym typeface="Calibri"/>
            </a:endParaRPr>
          </a:p>
        </p:txBody>
      </p:sp>
      <p:sp>
        <p:nvSpPr>
          <p:cNvPr id="195" name="Google Shape;195;p10"/>
          <p:cNvSpPr txBox="1"/>
          <p:nvPr/>
        </p:nvSpPr>
        <p:spPr>
          <a:xfrm>
            <a:off x="788671" y="3248108"/>
            <a:ext cx="1807210"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An example video from Teacher Dilnoz</a:t>
            </a:r>
            <a:endParaRPr/>
          </a:p>
        </p:txBody>
      </p:sp>
      <p:pic>
        <p:nvPicPr>
          <p:cNvPr descr="Dilnoz_video.mp4" id="196" name="Google Shape;196;p10"/>
          <p:cNvPicPr preferRelativeResize="0"/>
          <p:nvPr/>
        </p:nvPicPr>
        <p:blipFill rotWithShape="1">
          <a:blip r:embed="rId3">
            <a:alphaModFix/>
          </a:blip>
          <a:srcRect b="0" l="0" r="0" t="0"/>
          <a:stretch/>
        </p:blipFill>
        <p:spPr>
          <a:xfrm>
            <a:off x="3172499" y="1112889"/>
            <a:ext cx="8455951" cy="50448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1"/>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202" name="Google Shape;202;p11"/>
          <p:cNvSpPr txBox="1"/>
          <p:nvPr/>
        </p:nvSpPr>
        <p:spPr>
          <a:xfrm>
            <a:off x="406400" y="892200"/>
            <a:ext cx="4649694" cy="170813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Step-by-Step scaffolding in giving instruction in English</a:t>
            </a:r>
            <a:endParaRPr b="1" i="0" sz="3300" u="none" cap="none" strike="noStrike">
              <a:solidFill>
                <a:srgbClr val="F8931F"/>
              </a:solidFill>
              <a:latin typeface="Calibri"/>
              <a:ea typeface="Calibri"/>
              <a:cs typeface="Calibri"/>
              <a:sym typeface="Calibri"/>
            </a:endParaRPr>
          </a:p>
        </p:txBody>
      </p:sp>
      <p:pic>
        <p:nvPicPr>
          <p:cNvPr descr="A green screen with white text&#10;&#10;Description automatically generated with low confidence" id="203" name="Google Shape;203;p11"/>
          <p:cNvPicPr preferRelativeResize="0"/>
          <p:nvPr/>
        </p:nvPicPr>
        <p:blipFill rotWithShape="1">
          <a:blip r:embed="rId3">
            <a:alphaModFix/>
          </a:blip>
          <a:srcRect b="0" l="0" r="0" t="0"/>
          <a:stretch/>
        </p:blipFill>
        <p:spPr>
          <a:xfrm>
            <a:off x="695352" y="2870831"/>
            <a:ext cx="3763843" cy="2097409"/>
          </a:xfrm>
          <a:prstGeom prst="rect">
            <a:avLst/>
          </a:prstGeom>
          <a:noFill/>
          <a:ln>
            <a:noFill/>
          </a:ln>
        </p:spPr>
      </p:pic>
      <p:sp>
        <p:nvSpPr>
          <p:cNvPr id="204" name="Google Shape;204;p11"/>
          <p:cNvSpPr/>
          <p:nvPr/>
        </p:nvSpPr>
        <p:spPr>
          <a:xfrm>
            <a:off x="695352" y="5915012"/>
            <a:ext cx="6096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https://www.youtube.com/watch?v=F4RfqykJ6r8&amp;list=PLSiU_EtuKTGE4IZ1tSFmGAhVywaIz06qm&amp;index=7&amp;t=2s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stepbystep_shin" id="205" name="Google Shape;205;p11"/>
          <p:cNvPicPr preferRelativeResize="0"/>
          <p:nvPr/>
        </p:nvPicPr>
        <p:blipFill rotWithShape="1">
          <a:blip r:embed="rId5">
            <a:alphaModFix/>
          </a:blip>
          <a:srcRect b="0" l="0" r="0" t="0"/>
          <a:stretch/>
        </p:blipFill>
        <p:spPr>
          <a:xfrm>
            <a:off x="5056094" y="1403815"/>
            <a:ext cx="6729506" cy="3763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pic>
        <p:nvPicPr>
          <p:cNvPr descr="Letter&#10;&#10;Description automatically generated" id="211" name="Google Shape;211;p12"/>
          <p:cNvPicPr preferRelativeResize="0"/>
          <p:nvPr/>
        </p:nvPicPr>
        <p:blipFill rotWithShape="1">
          <a:blip r:embed="rId3">
            <a:alphaModFix/>
          </a:blip>
          <a:srcRect b="0" l="0" r="0" t="0"/>
          <a:stretch/>
        </p:blipFill>
        <p:spPr>
          <a:xfrm>
            <a:off x="5254928" y="1508174"/>
            <a:ext cx="6172863" cy="2050365"/>
          </a:xfrm>
          <a:prstGeom prst="rect">
            <a:avLst/>
          </a:prstGeom>
          <a:noFill/>
          <a:ln>
            <a:noFill/>
          </a:ln>
        </p:spPr>
      </p:pic>
      <p:sp>
        <p:nvSpPr>
          <p:cNvPr id="212" name="Google Shape;212;p12"/>
          <p:cNvSpPr txBox="1"/>
          <p:nvPr/>
        </p:nvSpPr>
        <p:spPr>
          <a:xfrm>
            <a:off x="558800" y="787423"/>
            <a:ext cx="6863364" cy="120029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For effective teacher talk, let’s remember . . . .</a:t>
            </a:r>
            <a:endParaRPr b="1" i="0" sz="3300" u="none" cap="none" strike="noStrike">
              <a:solidFill>
                <a:srgbClr val="F8931F"/>
              </a:solidFill>
              <a:latin typeface="Calibri"/>
              <a:ea typeface="Calibri"/>
              <a:cs typeface="Calibri"/>
              <a:sym typeface="Calibri"/>
            </a:endParaRPr>
          </a:p>
        </p:txBody>
      </p:sp>
      <p:sp>
        <p:nvSpPr>
          <p:cNvPr id="213" name="Google Shape;213;p12"/>
          <p:cNvSpPr txBox="1"/>
          <p:nvPr/>
        </p:nvSpPr>
        <p:spPr>
          <a:xfrm>
            <a:off x="1406864" y="2261507"/>
            <a:ext cx="3000000" cy="3724066"/>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en-US" sz="4000" u="none" cap="none" strike="noStrike">
                <a:solidFill>
                  <a:srgbClr val="000000"/>
                </a:solidFill>
                <a:latin typeface="Open Sans"/>
                <a:ea typeface="Open Sans"/>
                <a:cs typeface="Open Sans"/>
                <a:sym typeface="Open Sans"/>
              </a:rPr>
              <a:t>. . . . to give students enough chance to finish!</a:t>
            </a:r>
            <a:endParaRPr b="1" i="0" sz="4000" u="none" cap="none" strike="noStrike">
              <a:solidFill>
                <a:srgbClr val="000000"/>
              </a:solidFill>
              <a:latin typeface="Open Sans"/>
              <a:ea typeface="Open Sans"/>
              <a:cs typeface="Open Sans"/>
              <a:sym typeface="Open Sans"/>
            </a:endParaRPr>
          </a:p>
        </p:txBody>
      </p:sp>
      <p:pic>
        <p:nvPicPr>
          <p:cNvPr descr="A picture containing table&#10;&#10;Description automatically generated" id="214" name="Google Shape;214;p12"/>
          <p:cNvPicPr preferRelativeResize="0"/>
          <p:nvPr/>
        </p:nvPicPr>
        <p:blipFill rotWithShape="1">
          <a:blip r:embed="rId4">
            <a:alphaModFix/>
          </a:blip>
          <a:srcRect b="0" l="0" r="0" t="0"/>
          <a:stretch/>
        </p:blipFill>
        <p:spPr>
          <a:xfrm>
            <a:off x="5522125" y="3613323"/>
            <a:ext cx="5811336" cy="23524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500"/>
                                        <p:tgtEl>
                                          <p:spTgt spid="2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220" name="Google Shape;220;p13"/>
          <p:cNvSpPr txBox="1"/>
          <p:nvPr/>
        </p:nvSpPr>
        <p:spPr>
          <a:xfrm>
            <a:off x="638313" y="2092498"/>
            <a:ext cx="3000000" cy="443195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en-US" sz="4000" u="none" cap="none" strike="noStrike">
                <a:solidFill>
                  <a:srgbClr val="000000"/>
                </a:solidFill>
                <a:latin typeface="Open Sans"/>
                <a:ea typeface="Open Sans"/>
                <a:cs typeface="Open Sans"/>
                <a:sym typeface="Open Sans"/>
              </a:rPr>
              <a:t> . . . .it’s important to slow down and give time for pause!</a:t>
            </a:r>
            <a:endParaRPr b="1" i="0" sz="4000" u="none" cap="none" strike="noStrike">
              <a:solidFill>
                <a:srgbClr val="000000"/>
              </a:solidFill>
              <a:latin typeface="Open Sans"/>
              <a:ea typeface="Open Sans"/>
              <a:cs typeface="Open Sans"/>
              <a:sym typeface="Open Sans"/>
            </a:endParaRPr>
          </a:p>
        </p:txBody>
      </p:sp>
      <p:pic>
        <p:nvPicPr>
          <p:cNvPr descr="Table&#10;&#10;Description automatically generated with medium confidence" id="221" name="Google Shape;221;p13"/>
          <p:cNvPicPr preferRelativeResize="0"/>
          <p:nvPr/>
        </p:nvPicPr>
        <p:blipFill rotWithShape="1">
          <a:blip r:embed="rId3">
            <a:alphaModFix/>
          </a:blip>
          <a:srcRect b="0" l="0" r="0" t="0"/>
          <a:stretch/>
        </p:blipFill>
        <p:spPr>
          <a:xfrm>
            <a:off x="4600575" y="2252553"/>
            <a:ext cx="6575525" cy="3335759"/>
          </a:xfrm>
          <a:prstGeom prst="rect">
            <a:avLst/>
          </a:prstGeom>
          <a:noFill/>
          <a:ln>
            <a:noFill/>
          </a:ln>
        </p:spPr>
      </p:pic>
      <p:sp>
        <p:nvSpPr>
          <p:cNvPr id="222" name="Google Shape;222;p13"/>
          <p:cNvSpPr txBox="1"/>
          <p:nvPr/>
        </p:nvSpPr>
        <p:spPr>
          <a:xfrm>
            <a:off x="406400" y="892200"/>
            <a:ext cx="6318132" cy="120029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For effective teacher talk, let’s remember . . . .</a:t>
            </a:r>
            <a:endParaRPr b="1" i="0" sz="3300" u="none" cap="none" strike="noStrike">
              <a:solidFill>
                <a:srgbClr val="F8931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
                                        </p:tgtEl>
                                        <p:attrNameLst>
                                          <p:attrName>style.visibility</p:attrName>
                                        </p:attrNameLst>
                                      </p:cBhvr>
                                      <p:to>
                                        <p:strVal val="visible"/>
                                      </p:to>
                                    </p:set>
                                    <p:anim calcmode="lin" valueType="num">
                                      <p:cBhvr additive="base">
                                        <p:cTn dur="500"/>
                                        <p:tgtEl>
                                          <p:spTgt spid="2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228" name="Google Shape;228;p14"/>
          <p:cNvSpPr txBox="1"/>
          <p:nvPr/>
        </p:nvSpPr>
        <p:spPr>
          <a:xfrm>
            <a:off x="1523103" y="3522186"/>
            <a:ext cx="2669223" cy="1600408"/>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en-US" sz="4000" u="none" cap="none" strike="noStrike">
                <a:solidFill>
                  <a:srgbClr val="000000"/>
                </a:solidFill>
                <a:latin typeface="Open Sans"/>
                <a:ea typeface="Open Sans"/>
                <a:cs typeface="Open Sans"/>
                <a:sym typeface="Open Sans"/>
              </a:rPr>
              <a:t>. . . . ‘Less is More’</a:t>
            </a:r>
            <a:endParaRPr b="1" i="0" sz="4000" u="none" cap="none" strike="noStrike">
              <a:solidFill>
                <a:srgbClr val="000000"/>
              </a:solidFill>
              <a:latin typeface="Open Sans"/>
              <a:ea typeface="Open Sans"/>
              <a:cs typeface="Open Sans"/>
              <a:sym typeface="Open Sans"/>
            </a:endParaRPr>
          </a:p>
        </p:txBody>
      </p:sp>
      <p:pic>
        <p:nvPicPr>
          <p:cNvPr descr="Text&#10;&#10;Description automatically generated" id="229" name="Google Shape;229;p14"/>
          <p:cNvPicPr preferRelativeResize="0"/>
          <p:nvPr/>
        </p:nvPicPr>
        <p:blipFill rotWithShape="1">
          <a:blip r:embed="rId3">
            <a:alphaModFix/>
          </a:blip>
          <a:srcRect b="0" l="0" r="0" t="0"/>
          <a:stretch/>
        </p:blipFill>
        <p:spPr>
          <a:xfrm>
            <a:off x="5619156" y="1060777"/>
            <a:ext cx="4761039" cy="5128501"/>
          </a:xfrm>
          <a:prstGeom prst="rect">
            <a:avLst/>
          </a:prstGeom>
          <a:noFill/>
          <a:ln>
            <a:noFill/>
          </a:ln>
        </p:spPr>
      </p:pic>
      <p:sp>
        <p:nvSpPr>
          <p:cNvPr id="230" name="Google Shape;230;p14"/>
          <p:cNvSpPr txBox="1"/>
          <p:nvPr/>
        </p:nvSpPr>
        <p:spPr>
          <a:xfrm>
            <a:off x="625061" y="1060777"/>
            <a:ext cx="4914348" cy="170813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For effective classroom communication, let’s </a:t>
            </a:r>
            <a:endParaRPr/>
          </a:p>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remember . . . .</a:t>
            </a:r>
            <a:endParaRPr b="1" i="0" sz="3300" u="none" cap="none" strike="noStrike">
              <a:solidFill>
                <a:srgbClr val="F8931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500"/>
                                        <p:tgtEl>
                                          <p:spTgt spid="2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–GIVING CLEAR INSTRUCTIONS</a:t>
            </a:r>
            <a:endParaRPr/>
          </a:p>
        </p:txBody>
      </p:sp>
      <p:sp>
        <p:nvSpPr>
          <p:cNvPr id="236" name="Google Shape;236;p15"/>
          <p:cNvSpPr txBox="1"/>
          <p:nvPr/>
        </p:nvSpPr>
        <p:spPr>
          <a:xfrm>
            <a:off x="406400" y="852075"/>
            <a:ext cx="10769700" cy="19197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Clr>
                <a:srgbClr val="000000"/>
              </a:buClr>
              <a:buSzPts val="5300"/>
              <a:buFont typeface="Arial"/>
              <a:buNone/>
            </a:pPr>
            <a:r>
              <a:rPr b="1" i="0" lang="en-US" sz="5300" u="none" cap="none" strike="noStrike">
                <a:solidFill>
                  <a:schemeClr val="dk1"/>
                </a:solidFill>
                <a:latin typeface="Calibri"/>
                <a:ea typeface="Calibri"/>
                <a:cs typeface="Calibri"/>
                <a:sym typeface="Calibri"/>
              </a:rPr>
              <a:t>What are some challenges you face when giving instructions in English in your class?</a:t>
            </a:r>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F7931E"/>
                </a:solidFill>
                <a:latin typeface="Calibri"/>
                <a:ea typeface="Calibri"/>
                <a:cs typeface="Calibri"/>
                <a:sym typeface="Calibri"/>
              </a:rPr>
              <a:t>YOUR TURN!</a:t>
            </a:r>
            <a:endParaRPr b="1" i="1" sz="44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900"/>
              <a:buFont typeface="Arial"/>
              <a:buNone/>
            </a:pPr>
            <a:r>
              <a:rPr b="1" i="1" lang="en-US" sz="2900" u="none" cap="none" strike="noStrike">
                <a:solidFill>
                  <a:srgbClr val="F7931E"/>
                </a:solidFill>
                <a:latin typeface="Calibri"/>
                <a:ea typeface="Calibri"/>
                <a:cs typeface="Calibri"/>
                <a:sym typeface="Calibri"/>
              </a:rPr>
              <a:t>Please type your ideas into the chat box </a:t>
            </a:r>
            <a:r>
              <a:rPr b="1" i="1" lang="en-US" sz="2900" u="sng" cap="none" strike="noStrike">
                <a:solidFill>
                  <a:srgbClr val="F7931E"/>
                </a:solidFill>
                <a:latin typeface="Calibri"/>
                <a:ea typeface="Calibri"/>
                <a:cs typeface="Calibri"/>
                <a:sym typeface="Calibri"/>
              </a:rPr>
              <a:t>or </a:t>
            </a:r>
            <a:r>
              <a:rPr b="1" i="1" lang="en-US" sz="2900" u="none" cap="none" strike="noStrike">
                <a:solidFill>
                  <a:srgbClr val="F7931E"/>
                </a:solidFill>
                <a:latin typeface="Calibri"/>
                <a:ea typeface="Calibri"/>
                <a:cs typeface="Calibri"/>
                <a:sym typeface="Calibri"/>
              </a:rPr>
              <a:t>raise your hand to speak!</a:t>
            </a:r>
            <a:endParaRPr/>
          </a:p>
          <a:p>
            <a:pPr indent="0" lvl="0" marL="0" marR="0" rtl="0" algn="ctr">
              <a:lnSpc>
                <a:spcPct val="100000"/>
              </a:lnSpc>
              <a:spcBef>
                <a:spcPts val="0"/>
              </a:spcBef>
              <a:spcAft>
                <a:spcPts val="0"/>
              </a:spcAft>
              <a:buClr>
                <a:srgbClr val="000000"/>
              </a:buClr>
              <a:buSzPts val="2900"/>
              <a:buFont typeface="Arial"/>
              <a:buNone/>
            </a:pPr>
            <a:r>
              <a:t/>
            </a:r>
            <a:endParaRPr b="1" i="1" sz="29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900"/>
              <a:buFont typeface="Arial"/>
              <a:buNone/>
            </a:pPr>
            <a:r>
              <a:rPr b="1" i="1" lang="en-US" sz="2900" u="none" cap="none" strike="noStrike">
                <a:solidFill>
                  <a:srgbClr val="F7931E"/>
                </a:solidFill>
                <a:latin typeface="Calibri"/>
                <a:ea typeface="Calibri"/>
                <a:cs typeface="Calibri"/>
                <a:sym typeface="Calibri"/>
              </a:rPr>
              <a:t>Think and Reflect:  </a:t>
            </a:r>
            <a:endParaRPr/>
          </a:p>
          <a:p>
            <a:pPr indent="0" lvl="0" marL="0" marR="0" rtl="0" algn="ctr">
              <a:lnSpc>
                <a:spcPct val="100000"/>
              </a:lnSpc>
              <a:spcBef>
                <a:spcPts val="0"/>
              </a:spcBef>
              <a:spcAft>
                <a:spcPts val="0"/>
              </a:spcAft>
              <a:buNone/>
            </a:pPr>
            <a:r>
              <a:rPr b="1" i="1" lang="en-US" sz="3200" u="none" cap="none" strike="noStrike">
                <a:solidFill>
                  <a:srgbClr val="000000"/>
                </a:solidFill>
                <a:latin typeface="Calibri"/>
                <a:ea typeface="Calibri"/>
                <a:cs typeface="Calibri"/>
                <a:sym typeface="Calibri"/>
              </a:rPr>
              <a:t>How can I </a:t>
            </a:r>
            <a:r>
              <a:rPr b="1" i="1" lang="en-US" sz="3200" u="none" cap="none" strike="noStrike">
                <a:solidFill>
                  <a:srgbClr val="C86F07"/>
                </a:solidFill>
                <a:latin typeface="Calibri"/>
                <a:ea typeface="Calibri"/>
                <a:cs typeface="Calibri"/>
                <a:sym typeface="Calibri"/>
              </a:rPr>
              <a:t>overcome</a:t>
            </a:r>
            <a:r>
              <a:rPr b="1" i="1" lang="en-US" sz="3200" u="none" cap="none" strike="noStrike">
                <a:solidFill>
                  <a:srgbClr val="000000"/>
                </a:solidFill>
                <a:latin typeface="Calibri"/>
                <a:ea typeface="Calibri"/>
                <a:cs typeface="Calibri"/>
                <a:sym typeface="Calibri"/>
              </a:rPr>
              <a:t> these challenges?</a:t>
            </a:r>
            <a:endParaRPr/>
          </a:p>
          <a:p>
            <a:pPr indent="0" lvl="0" marL="0" marR="0" rtl="0" algn="ctr">
              <a:lnSpc>
                <a:spcPct val="100000"/>
              </a:lnSpc>
              <a:spcBef>
                <a:spcPts val="0"/>
              </a:spcBef>
              <a:spcAft>
                <a:spcPts val="0"/>
              </a:spcAft>
              <a:buClr>
                <a:srgbClr val="000000"/>
              </a:buClr>
              <a:buSzPts val="2900"/>
              <a:buFont typeface="Arial"/>
              <a:buNone/>
            </a:pPr>
            <a:r>
              <a:t/>
            </a:r>
            <a:endParaRPr b="1" i="1" sz="2900" u="none" cap="none" strike="noStrike">
              <a:solidFill>
                <a:srgbClr val="F7931E"/>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16"/>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b="1" lang="en-US" sz="2000">
                <a:solidFill>
                  <a:schemeClr val="lt1"/>
                </a:solidFill>
              </a:rPr>
              <a:t>TETE MODULE 2 –GIVING CLEAR INSTRUCTIONS</a:t>
            </a:r>
            <a:endParaRPr b="1">
              <a:solidFill>
                <a:schemeClr val="lt1"/>
              </a:solidFill>
            </a:endParaRPr>
          </a:p>
        </p:txBody>
      </p:sp>
      <p:sp>
        <p:nvSpPr>
          <p:cNvPr id="242" name="Google Shape;242;p16"/>
          <p:cNvSpPr/>
          <p:nvPr/>
        </p:nvSpPr>
        <p:spPr>
          <a:xfrm>
            <a:off x="406400" y="1170973"/>
            <a:ext cx="10769700" cy="46782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2 content: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3. The characteristics of effective teacher talk can be explained in all the following ways EXCEPT:</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A. Teachers should use clear and grammatically correct English in their teacher talk.</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 The need for teachers to modify language depends on the level of the learner.</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 Activity instructions should be given step-by-step to promote students' understanding.</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 Teachers should always introduce challenging new topics in the native language.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1" i="0" lang="en-US" sz="1800" u="none" cap="none" strike="noStrike">
                <a:solidFill>
                  <a:srgbClr val="000000"/>
                </a:solidFill>
                <a:latin typeface="Arial"/>
                <a:ea typeface="Arial"/>
                <a:cs typeface="Arial"/>
                <a:sym typeface="Arial"/>
              </a:rPr>
              <a:t>4. Teacher talk should be spontaneous and unrehearsed to promote more authentic conversations in the English language classroom.</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True or False?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b="1" lang="en-US" sz="2000">
                <a:solidFill>
                  <a:schemeClr val="lt1"/>
                </a:solidFill>
              </a:rPr>
              <a:t>TETE MODULE 2 –GIVING CLEAR INSTRUCTIONS</a:t>
            </a:r>
            <a:endParaRPr b="1">
              <a:solidFill>
                <a:schemeClr val="lt1"/>
              </a:solidFill>
            </a:endParaRPr>
          </a:p>
        </p:txBody>
      </p:sp>
      <p:sp>
        <p:nvSpPr>
          <p:cNvPr id="248" name="Google Shape;248;p17"/>
          <p:cNvSpPr/>
          <p:nvPr/>
        </p:nvSpPr>
        <p:spPr>
          <a:xfrm>
            <a:off x="505793" y="1364639"/>
            <a:ext cx="10769700"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3. The characteristics of effective teacher talk can be explained in all the following ways EXCEPT:</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A. Teachers should use clear and grammatically correct English in their teacher talk.</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 The need for teachers to modify language depends on the level of the learner.</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 Activity instructions should be given step-by-step to promote students' understanding.</a:t>
            </a:r>
            <a:endParaRPr b="0" i="0" sz="18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0" i="0" lang="en-US" sz="1800" u="none" cap="none" strike="noStrike">
                <a:solidFill>
                  <a:srgbClr val="000000"/>
                </a:solidFill>
                <a:highlight>
                  <a:srgbClr val="00FF00"/>
                </a:highlight>
                <a:latin typeface="Arial"/>
                <a:ea typeface="Arial"/>
                <a:cs typeface="Arial"/>
                <a:sym typeface="Arial"/>
              </a:rPr>
              <a:t>D. Teachers should always introduce challenging new topics in the native language.</a:t>
            </a:r>
            <a:endParaRPr b="0" i="0" sz="1800" u="none" cap="none" strike="noStrike">
              <a:solidFill>
                <a:srgbClr val="000000"/>
              </a:solidFill>
              <a:highlight>
                <a:srgbClr val="00FF00"/>
              </a:highlight>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4. Teacher talk should be spontaneous and unrehearsed to promote more authentic conversations in the English language classroom.</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          True or </a:t>
            </a:r>
            <a:r>
              <a:rPr b="0" i="0" lang="en-US" sz="1800" u="none" cap="none" strike="noStrike">
                <a:solidFill>
                  <a:srgbClr val="000000"/>
                </a:solidFill>
                <a:highlight>
                  <a:srgbClr val="00FF00"/>
                </a:highlight>
                <a:latin typeface="Arial"/>
                <a:ea typeface="Arial"/>
                <a:cs typeface="Arial"/>
                <a:sym typeface="Arial"/>
              </a:rPr>
              <a:t>False</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0" st="0"/>
                                            </p:txEl>
                                          </p:spTgt>
                                        </p:tgtEl>
                                        <p:attrNameLst>
                                          <p:attrName>style.visibility</p:attrName>
                                        </p:attrNameLst>
                                      </p:cBhvr>
                                      <p:to>
                                        <p:strVal val="visible"/>
                                      </p:to>
                                    </p:set>
                                    <p:anim calcmode="lin" valueType="num">
                                      <p:cBhvr additive="base">
                                        <p:cTn dur="500"/>
                                        <p:tgtEl>
                                          <p:spTgt spid="24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1" st="1"/>
                                            </p:txEl>
                                          </p:spTgt>
                                        </p:tgtEl>
                                        <p:attrNameLst>
                                          <p:attrName>style.visibility</p:attrName>
                                        </p:attrNameLst>
                                      </p:cBhvr>
                                      <p:to>
                                        <p:strVal val="visible"/>
                                      </p:to>
                                    </p:set>
                                    <p:anim calcmode="lin" valueType="num">
                                      <p:cBhvr additive="base">
                                        <p:cTn dur="500"/>
                                        <p:tgtEl>
                                          <p:spTgt spid="24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2" st="2"/>
                                            </p:txEl>
                                          </p:spTgt>
                                        </p:tgtEl>
                                        <p:attrNameLst>
                                          <p:attrName>style.visibility</p:attrName>
                                        </p:attrNameLst>
                                      </p:cBhvr>
                                      <p:to>
                                        <p:strVal val="visible"/>
                                      </p:to>
                                    </p:set>
                                    <p:anim calcmode="lin" valueType="num">
                                      <p:cBhvr additive="base">
                                        <p:cTn dur="500"/>
                                        <p:tgtEl>
                                          <p:spTgt spid="24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3" st="3"/>
                                            </p:txEl>
                                          </p:spTgt>
                                        </p:tgtEl>
                                        <p:attrNameLst>
                                          <p:attrName>style.visibility</p:attrName>
                                        </p:attrNameLst>
                                      </p:cBhvr>
                                      <p:to>
                                        <p:strVal val="visible"/>
                                      </p:to>
                                    </p:set>
                                    <p:anim calcmode="lin" valueType="num">
                                      <p:cBhvr additive="base">
                                        <p:cTn dur="500"/>
                                        <p:tgtEl>
                                          <p:spTgt spid="24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4" st="4"/>
                                            </p:txEl>
                                          </p:spTgt>
                                        </p:tgtEl>
                                        <p:attrNameLst>
                                          <p:attrName>style.visibility</p:attrName>
                                        </p:attrNameLst>
                                      </p:cBhvr>
                                      <p:to>
                                        <p:strVal val="visible"/>
                                      </p:to>
                                    </p:set>
                                    <p:anim calcmode="lin" valueType="num">
                                      <p:cBhvr additive="base">
                                        <p:cTn dur="500"/>
                                        <p:tgtEl>
                                          <p:spTgt spid="24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5" st="5"/>
                                            </p:txEl>
                                          </p:spTgt>
                                        </p:tgtEl>
                                        <p:attrNameLst>
                                          <p:attrName>style.visibility</p:attrName>
                                        </p:attrNameLst>
                                      </p:cBhvr>
                                      <p:to>
                                        <p:strVal val="visible"/>
                                      </p:to>
                                    </p:set>
                                    <p:anim calcmode="lin" valueType="num">
                                      <p:cBhvr additive="base">
                                        <p:cTn dur="500"/>
                                        <p:tgtEl>
                                          <p:spTgt spid="248">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6" st="6"/>
                                            </p:txEl>
                                          </p:spTgt>
                                        </p:tgtEl>
                                        <p:attrNameLst>
                                          <p:attrName>style.visibility</p:attrName>
                                        </p:attrNameLst>
                                      </p:cBhvr>
                                      <p:to>
                                        <p:strVal val="visible"/>
                                      </p:to>
                                    </p:set>
                                    <p:anim calcmode="lin" valueType="num">
                                      <p:cBhvr additive="base">
                                        <p:cTn dur="500"/>
                                        <p:tgtEl>
                                          <p:spTgt spid="248">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7" st="7"/>
                                            </p:txEl>
                                          </p:spTgt>
                                        </p:tgtEl>
                                        <p:attrNameLst>
                                          <p:attrName>style.visibility</p:attrName>
                                        </p:attrNameLst>
                                      </p:cBhvr>
                                      <p:to>
                                        <p:strVal val="visible"/>
                                      </p:to>
                                    </p:set>
                                    <p:anim calcmode="lin" valueType="num">
                                      <p:cBhvr additive="base">
                                        <p:cTn dur="500"/>
                                        <p:tgtEl>
                                          <p:spTgt spid="248">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8" st="8"/>
                                            </p:txEl>
                                          </p:spTgt>
                                        </p:tgtEl>
                                        <p:attrNameLst>
                                          <p:attrName>style.visibility</p:attrName>
                                        </p:attrNameLst>
                                      </p:cBhvr>
                                      <p:to>
                                        <p:strVal val="visible"/>
                                      </p:to>
                                    </p:set>
                                    <p:anim calcmode="lin" valueType="num">
                                      <p:cBhvr additive="base">
                                        <p:cTn dur="500"/>
                                        <p:tgtEl>
                                          <p:spTgt spid="248">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9" st="9"/>
                                            </p:txEl>
                                          </p:spTgt>
                                        </p:tgtEl>
                                        <p:attrNameLst>
                                          <p:attrName>style.visibility</p:attrName>
                                        </p:attrNameLst>
                                      </p:cBhvr>
                                      <p:to>
                                        <p:strVal val="visible"/>
                                      </p:to>
                                    </p:set>
                                    <p:anim calcmode="lin" valueType="num">
                                      <p:cBhvr additive="base">
                                        <p:cTn dur="500"/>
                                        <p:tgtEl>
                                          <p:spTgt spid="248">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10" st="10"/>
                                            </p:txEl>
                                          </p:spTgt>
                                        </p:tgtEl>
                                        <p:attrNameLst>
                                          <p:attrName>style.visibility</p:attrName>
                                        </p:attrNameLst>
                                      </p:cBhvr>
                                      <p:to>
                                        <p:strVal val="visible"/>
                                      </p:to>
                                    </p:set>
                                    <p:anim calcmode="lin" valueType="num">
                                      <p:cBhvr additive="base">
                                        <p:cTn dur="500"/>
                                        <p:tgtEl>
                                          <p:spTgt spid="248">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
                                            <p:txEl>
                                              <p:pRg end="11" st="11"/>
                                            </p:txEl>
                                          </p:spTgt>
                                        </p:tgtEl>
                                        <p:attrNameLst>
                                          <p:attrName>style.visibility</p:attrName>
                                        </p:attrNameLst>
                                      </p:cBhvr>
                                      <p:to>
                                        <p:strVal val="visible"/>
                                      </p:to>
                                    </p:set>
                                    <p:anim calcmode="lin" valueType="num">
                                      <p:cBhvr additive="base">
                                        <p:cTn dur="500"/>
                                        <p:tgtEl>
                                          <p:spTgt spid="248">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8"/>
          <p:cNvSpPr txBox="1"/>
          <p:nvPr/>
        </p:nvSpPr>
        <p:spPr>
          <a:xfrm>
            <a:off x="406400" y="852075"/>
            <a:ext cx="10844696" cy="1991138"/>
          </a:xfrm>
          <a:prstGeom prst="rect">
            <a:avLst/>
          </a:prstGeom>
          <a:noFill/>
          <a:ln>
            <a:noFill/>
          </a:ln>
        </p:spPr>
        <p:txBody>
          <a:bodyPr anchorCtr="0" anchor="t" bIns="46025" lIns="92075" spcFirstLastPara="1" rIns="92075" wrap="square" tIns="46025">
            <a:noAutofit/>
          </a:bodyPr>
          <a:lstStyle/>
          <a:p>
            <a:pPr indent="-342900" lvl="0" marL="34290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Let’s touch base with your deepening reflective practice</a:t>
            </a:r>
            <a:endParaRPr/>
          </a:p>
          <a:p>
            <a:pPr indent="-342900" lvl="0" marL="342900" marR="0" rtl="0" algn="ctr">
              <a:lnSpc>
                <a:spcPct val="100000"/>
              </a:lnSpc>
              <a:spcBef>
                <a:spcPts val="0"/>
              </a:spcBef>
              <a:spcAft>
                <a:spcPts val="0"/>
              </a:spcAft>
              <a:buClr>
                <a:srgbClr val="000000"/>
              </a:buClr>
              <a:buSzPts val="4400"/>
              <a:buFont typeface="Arial"/>
              <a:buNone/>
            </a:pPr>
            <a:r>
              <a:t/>
            </a:r>
            <a:endParaRPr b="1" i="0" sz="4400" u="none" cap="none" strike="noStrike">
              <a:solidFill>
                <a:schemeClr val="dk1"/>
              </a:solidFill>
              <a:latin typeface="Calibri"/>
              <a:ea typeface="Calibri"/>
              <a:cs typeface="Calibri"/>
              <a:sym typeface="Calibri"/>
            </a:endParaRPr>
          </a:p>
          <a:p>
            <a:pPr indent="-342900" lvl="0" marL="34290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Why do you think </a:t>
            </a:r>
            <a:r>
              <a:rPr b="1" i="1" lang="en-US" sz="4400" u="none" cap="none" strike="noStrike">
                <a:solidFill>
                  <a:srgbClr val="B18018"/>
                </a:solidFill>
                <a:latin typeface="Calibri"/>
                <a:ea typeface="Calibri"/>
                <a:cs typeface="Calibri"/>
                <a:sym typeface="Calibri"/>
              </a:rPr>
              <a:t>Reflection</a:t>
            </a:r>
            <a:r>
              <a:rPr b="1" i="0" lang="en-US" sz="4400" u="none" cap="none" strike="noStrike">
                <a:solidFill>
                  <a:schemeClr val="dk1"/>
                </a:solidFill>
                <a:latin typeface="Calibri"/>
                <a:ea typeface="Calibri"/>
                <a:cs typeface="Calibri"/>
                <a:sym typeface="Calibri"/>
              </a:rPr>
              <a:t>       is so important for us as TETE educators?</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5300"/>
              <a:buFont typeface="Arial"/>
              <a:buNone/>
            </a:pPr>
            <a:r>
              <a:t/>
            </a:r>
            <a:endParaRPr b="0" i="0" sz="5300" u="none" cap="none" strike="noStrike">
              <a:solidFill>
                <a:schemeClr val="dk1"/>
              </a:solidFill>
              <a:latin typeface="Calibri"/>
              <a:ea typeface="Calibri"/>
              <a:cs typeface="Calibri"/>
              <a:sym typeface="Calibri"/>
            </a:endParaRPr>
          </a:p>
        </p:txBody>
      </p:sp>
      <p:sp>
        <p:nvSpPr>
          <p:cNvPr id="254" name="Google Shape;254;p1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–GIVING CLEAR INSTRUCTIONS</a:t>
            </a:r>
            <a:endParaRPr/>
          </a:p>
        </p:txBody>
      </p:sp>
      <p:sp>
        <p:nvSpPr>
          <p:cNvPr id="255" name="Google Shape;255;p18"/>
          <p:cNvSpPr txBox="1"/>
          <p:nvPr/>
        </p:nvSpPr>
        <p:spPr>
          <a:xfrm>
            <a:off x="406400" y="2989100"/>
            <a:ext cx="10769700" cy="295462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t/>
            </a:r>
            <a:endParaRPr b="1" i="1" sz="44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F7931E"/>
                </a:solidFill>
                <a:latin typeface="Calibri"/>
                <a:ea typeface="Calibri"/>
                <a:cs typeface="Calibri"/>
                <a:sym typeface="Calibri"/>
              </a:rPr>
              <a:t>YOUR TURN!</a:t>
            </a:r>
            <a:endParaRPr b="1" i="1" sz="44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1" i="1" sz="2000" u="none" cap="none" strike="noStrike">
              <a:solidFill>
                <a:srgbClr val="F7931E"/>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1" i="1" lang="en-US" sz="3600" u="none" cap="none" strike="noStrike">
                <a:solidFill>
                  <a:srgbClr val="F7931E"/>
                </a:solidFill>
                <a:latin typeface="Calibri"/>
                <a:ea typeface="Calibri"/>
                <a:cs typeface="Calibri"/>
                <a:sym typeface="Calibri"/>
              </a:rPr>
              <a:t>Please type a short answer into the chat box or raise your hand to say an answer!</a:t>
            </a:r>
            <a:endParaRPr b="1" i="1" sz="3600" u="none" cap="none" strike="noStrike">
              <a:solidFill>
                <a:srgbClr val="F7931E"/>
              </a:solidFill>
              <a:latin typeface="Calibri"/>
              <a:ea typeface="Calibri"/>
              <a:cs typeface="Calibri"/>
              <a:sym typeface="Calibri"/>
            </a:endParaRPr>
          </a:p>
        </p:txBody>
      </p:sp>
      <p:pic>
        <p:nvPicPr>
          <p:cNvPr descr="Icon&#10;&#10;Description automatically generated" id="256" name="Google Shape;256;p18"/>
          <p:cNvPicPr preferRelativeResize="0"/>
          <p:nvPr/>
        </p:nvPicPr>
        <p:blipFill rotWithShape="1">
          <a:blip r:embed="rId3">
            <a:alphaModFix/>
          </a:blip>
          <a:srcRect b="0" l="0" r="0" t="0"/>
          <a:stretch/>
        </p:blipFill>
        <p:spPr>
          <a:xfrm>
            <a:off x="8168576" y="2039361"/>
            <a:ext cx="844795" cy="8767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9"/>
          <p:cNvSpPr txBox="1"/>
          <p:nvPr/>
        </p:nvSpPr>
        <p:spPr>
          <a:xfrm>
            <a:off x="651565" y="1288537"/>
            <a:ext cx="3728281" cy="272379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Let’s look at what some of our teachers’ have already written about reflection. </a:t>
            </a:r>
            <a:endParaRPr b="1" i="0" sz="3300" u="none" cap="none" strike="noStrike">
              <a:solidFill>
                <a:srgbClr val="F8931F"/>
              </a:solidFill>
              <a:latin typeface="Calibri"/>
              <a:ea typeface="Calibri"/>
              <a:cs typeface="Calibri"/>
              <a:sym typeface="Calibri"/>
            </a:endParaRPr>
          </a:p>
        </p:txBody>
      </p:sp>
      <p:sp>
        <p:nvSpPr>
          <p:cNvPr id="263" name="Google Shape;263;p19"/>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264" name="Google Shape;264;p19"/>
          <p:cNvSpPr txBox="1"/>
          <p:nvPr/>
        </p:nvSpPr>
        <p:spPr>
          <a:xfrm flipH="1">
            <a:off x="4461798" y="1214437"/>
            <a:ext cx="62648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Reflection helps me to </a:t>
            </a:r>
            <a:r>
              <a:rPr b="1" i="0" lang="en-US" sz="1400" u="none" cap="none" strike="noStrike">
                <a:solidFill>
                  <a:srgbClr val="0E301B"/>
                </a:solidFill>
                <a:latin typeface="Arial"/>
                <a:ea typeface="Arial"/>
                <a:cs typeface="Arial"/>
                <a:sym typeface="Arial"/>
              </a:rPr>
              <a:t>solve a problem, figure out something what is bothering me, make a decision, clarify a confusion, more deeply enjoy something wonderful, learn from mistakes and success</a:t>
            </a:r>
            <a:r>
              <a:rPr b="1" i="0" lang="en-US" sz="1400" u="none" cap="none" strike="noStrike">
                <a:solidFill>
                  <a:srgbClr val="000000"/>
                </a:solidFill>
                <a:latin typeface="Arial"/>
                <a:ea typeface="Arial"/>
                <a:cs typeface="Arial"/>
                <a:sym typeface="Arial"/>
              </a:rPr>
              <a:t>.  By Albina</a:t>
            </a:r>
            <a:endParaRPr b="0" i="0" sz="1400" u="none" cap="none" strike="noStrike">
              <a:solidFill>
                <a:srgbClr val="000000"/>
              </a:solidFill>
              <a:latin typeface="Arial"/>
              <a:ea typeface="Arial"/>
              <a:cs typeface="Arial"/>
              <a:sym typeface="Arial"/>
            </a:endParaRPr>
          </a:p>
        </p:txBody>
      </p:sp>
      <p:sp>
        <p:nvSpPr>
          <p:cNvPr id="265" name="Google Shape;265;p19"/>
          <p:cNvSpPr txBox="1"/>
          <p:nvPr/>
        </p:nvSpPr>
        <p:spPr>
          <a:xfrm>
            <a:off x="4461799" y="2600330"/>
            <a:ext cx="6264815"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E301B"/>
                </a:solidFill>
                <a:latin typeface="Arial"/>
                <a:ea typeface="Arial"/>
                <a:cs typeface="Arial"/>
                <a:sym typeface="Arial"/>
              </a:rPr>
              <a:t>Reflection questions </a:t>
            </a:r>
            <a:r>
              <a:rPr b="1" i="0" lang="en-US" sz="1400" u="none" cap="none" strike="noStrike">
                <a:solidFill>
                  <a:srgbClr val="000000"/>
                </a:solidFill>
                <a:latin typeface="Arial"/>
                <a:ea typeface="Arial"/>
                <a:cs typeface="Arial"/>
                <a:sym typeface="Arial"/>
              </a:rPr>
              <a:t>for teachers’ professional development In what ways can I support my colleagues in their student’s learning? In what aspects can I still improve my teaching? What’s stopping me from improving in these aspects? What opportunities are there to improve myself as a teacher? Do my actions as a teacher show that I take pride in my work?  By Rokhat</a:t>
            </a:r>
            <a:endParaRPr b="0" i="0" sz="1400" u="none" cap="none" strike="noStrike">
              <a:solidFill>
                <a:srgbClr val="000000"/>
              </a:solidFill>
              <a:latin typeface="Arial"/>
              <a:ea typeface="Arial"/>
              <a:cs typeface="Arial"/>
              <a:sym typeface="Arial"/>
            </a:endParaRPr>
          </a:p>
        </p:txBody>
      </p:sp>
      <p:sp>
        <p:nvSpPr>
          <p:cNvPr id="266" name="Google Shape;266;p19"/>
          <p:cNvSpPr txBox="1"/>
          <p:nvPr/>
        </p:nvSpPr>
        <p:spPr>
          <a:xfrm>
            <a:off x="4461798" y="4632554"/>
            <a:ext cx="6264815"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Moreover, deep reflection can give us the sense of satisfaction from our job and motivation to our further professional process and progress. If we do this systematically, our students will get encouraged and at the same time we can notice their interest to the subject.  By Uchiqun</a:t>
            </a:r>
            <a:endParaRPr b="0" i="0" sz="1400" u="none" cap="none" strike="noStrike">
              <a:solidFill>
                <a:srgbClr val="000000"/>
              </a:solidFill>
              <a:latin typeface="Arial"/>
              <a:ea typeface="Arial"/>
              <a:cs typeface="Arial"/>
              <a:sym typeface="Arial"/>
            </a:endParaRPr>
          </a:p>
        </p:txBody>
      </p:sp>
      <p:pic>
        <p:nvPicPr>
          <p:cNvPr id="267" name="Google Shape;267;p19"/>
          <p:cNvPicPr preferRelativeResize="0"/>
          <p:nvPr/>
        </p:nvPicPr>
        <p:blipFill rotWithShape="1">
          <a:blip r:embed="rId3">
            <a:alphaModFix/>
          </a:blip>
          <a:srcRect b="0" l="0" r="0" t="0"/>
          <a:stretch/>
        </p:blipFill>
        <p:spPr>
          <a:xfrm>
            <a:off x="1148071" y="4575042"/>
            <a:ext cx="1966641" cy="20232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nvSpPr>
        <p:spPr>
          <a:xfrm>
            <a:off x="820512" y="3495048"/>
            <a:ext cx="3000000" cy="89252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Zoom Poll</a:t>
            </a:r>
            <a:endParaRPr b="1" i="0" sz="4000" u="none" cap="none" strike="noStrike">
              <a:solidFill>
                <a:srgbClr val="000000"/>
              </a:solidFill>
              <a:latin typeface="Calibri"/>
              <a:ea typeface="Calibri"/>
              <a:cs typeface="Calibri"/>
              <a:sym typeface="Calibri"/>
            </a:endParaRPr>
          </a:p>
        </p:txBody>
      </p:sp>
      <p:sp>
        <p:nvSpPr>
          <p:cNvPr id="119" name="Google Shape;119;p2"/>
          <p:cNvSpPr txBox="1"/>
          <p:nvPr/>
        </p:nvSpPr>
        <p:spPr>
          <a:xfrm>
            <a:off x="406400" y="892200"/>
            <a:ext cx="4055400" cy="221596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Reflecting on your learning how do you feel about classroom routine?</a:t>
            </a:r>
            <a:endParaRPr b="1" i="0" sz="3300" u="none" cap="none" strike="noStrike">
              <a:solidFill>
                <a:srgbClr val="F8931F"/>
              </a:solidFill>
              <a:latin typeface="Calibri"/>
              <a:ea typeface="Calibri"/>
              <a:cs typeface="Calibri"/>
              <a:sym typeface="Calibri"/>
            </a:endParaRPr>
          </a:p>
        </p:txBody>
      </p:sp>
      <p:sp>
        <p:nvSpPr>
          <p:cNvPr id="120" name="Google Shape;120;p2"/>
          <p:cNvSpPr txBox="1"/>
          <p:nvPr>
            <p:ph idx="1" type="body"/>
          </p:nvPr>
        </p:nvSpPr>
        <p:spPr>
          <a:xfrm>
            <a:off x="406400" y="892200"/>
            <a:ext cx="5926500" cy="5751300"/>
          </a:xfrm>
          <a:prstGeom prst="rect">
            <a:avLst/>
          </a:prstGeom>
          <a:solidFill>
            <a:srgbClr val="FFCA65"/>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b="1" lang="en-US" sz="3600"/>
              <a:t>Welcome, everyone!  </a:t>
            </a:r>
            <a:endParaRPr/>
          </a:p>
          <a:p>
            <a:pPr indent="0" lvl="0" marL="0" rtl="0" algn="l">
              <a:lnSpc>
                <a:spcPct val="100000"/>
              </a:lnSpc>
              <a:spcBef>
                <a:spcPts val="0"/>
              </a:spcBef>
              <a:spcAft>
                <a:spcPts val="0"/>
              </a:spcAft>
              <a:buSzPts val="1400"/>
              <a:buNone/>
            </a:pPr>
            <a:r>
              <a:t/>
            </a:r>
            <a:endParaRPr b="1" sz="1800"/>
          </a:p>
          <a:p>
            <a:pPr indent="0" lvl="0" marL="0" rtl="0" algn="l">
              <a:lnSpc>
                <a:spcPct val="100000"/>
              </a:lnSpc>
              <a:spcBef>
                <a:spcPts val="0"/>
              </a:spcBef>
              <a:spcAft>
                <a:spcPts val="0"/>
              </a:spcAft>
              <a:buSzPts val="1400"/>
              <a:buNone/>
            </a:pPr>
            <a:r>
              <a:rPr b="1" lang="en-US" sz="2400"/>
              <a:t>Last week, our Module 1 content focused on using classroom routines.</a:t>
            </a:r>
            <a:endParaRPr/>
          </a:p>
          <a:p>
            <a:pPr indent="0" lvl="0" marL="0" rtl="0" algn="l">
              <a:lnSpc>
                <a:spcPct val="100000"/>
              </a:lnSpc>
              <a:spcBef>
                <a:spcPts val="0"/>
              </a:spcBef>
              <a:spcAft>
                <a:spcPts val="0"/>
              </a:spcAft>
              <a:buSzPts val="1400"/>
              <a:buNone/>
            </a:pPr>
            <a:r>
              <a:rPr b="1" lang="en-US" sz="2400"/>
              <a:t>Did you try out any new practices this week? </a:t>
            </a:r>
            <a:endParaRPr/>
          </a:p>
          <a:p>
            <a:pPr indent="0" lvl="0" marL="0" rtl="0" algn="l">
              <a:lnSpc>
                <a:spcPct val="100000"/>
              </a:lnSpc>
              <a:spcBef>
                <a:spcPts val="0"/>
              </a:spcBef>
              <a:spcAft>
                <a:spcPts val="0"/>
              </a:spcAft>
              <a:buSzPts val="1400"/>
              <a:buNone/>
            </a:pPr>
            <a:r>
              <a:rPr b="1" lang="en-US" sz="2400"/>
              <a:t>How did it go?</a:t>
            </a:r>
            <a:endParaRPr/>
          </a:p>
          <a:p>
            <a:pPr indent="0" lvl="0" marL="0" rtl="0" algn="l">
              <a:lnSpc>
                <a:spcPct val="100000"/>
              </a:lnSpc>
              <a:spcBef>
                <a:spcPts val="0"/>
              </a:spcBef>
              <a:spcAft>
                <a:spcPts val="0"/>
              </a:spcAft>
              <a:buSzPts val="1400"/>
              <a:buNone/>
            </a:pPr>
            <a:r>
              <a:rPr b="1" lang="en-US" sz="1800"/>
              <a:t> </a:t>
            </a:r>
            <a:endParaRPr/>
          </a:p>
          <a:p>
            <a:pPr indent="0" lvl="0" marL="0" rtl="0" algn="l">
              <a:lnSpc>
                <a:spcPct val="100000"/>
              </a:lnSpc>
              <a:spcBef>
                <a:spcPts val="0"/>
              </a:spcBef>
              <a:spcAft>
                <a:spcPts val="0"/>
              </a:spcAft>
              <a:buSzPts val="1400"/>
              <a:buNone/>
            </a:pPr>
            <a:r>
              <a:rPr b="1" lang="en-US" sz="1800"/>
              <a:t>Click on the </a:t>
            </a:r>
            <a:r>
              <a:rPr b="1" lang="en-US" sz="1800">
                <a:extLst>
                  <a:ext uri="http://customooxmlschemas.google.com/">
                    <go:slidesCustomData xmlns:go="http://customooxmlschemas.google.com/" textRoundtripDataId="0"/>
                  </a:ext>
                </a:extLst>
              </a:rPr>
              <a:t>Reactions</a:t>
            </a:r>
            <a:r>
              <a:rPr b="1" lang="en-US" sz="1800"/>
              <a:t> at the bottom of your zoom screen to capture how your classroom routine is going.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1" name="Google Shape;121;p2"/>
          <p:cNvSpPr txBox="1"/>
          <p:nvPr>
            <p:ph idx="2" type="body"/>
          </p:nvPr>
        </p:nvSpPr>
        <p:spPr>
          <a:xfrm>
            <a:off x="6451600" y="1066800"/>
            <a:ext cx="5181600" cy="5029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280"/>
              </a:spcBef>
              <a:spcAft>
                <a:spcPts val="0"/>
              </a:spcAft>
              <a:buSzPts val="1400"/>
              <a:buNone/>
            </a:pPr>
            <a:r>
              <a:t/>
            </a:r>
            <a:endParaRPr b="1" sz="3200">
              <a:solidFill>
                <a:srgbClr val="FFAE17"/>
              </a:solidFill>
            </a:endParaRPr>
          </a:p>
          <a:p>
            <a:pPr indent="-228600" lvl="0" marL="457200" rtl="0" algn="ctr">
              <a:lnSpc>
                <a:spcPct val="100000"/>
              </a:lnSpc>
              <a:spcBef>
                <a:spcPts val="280"/>
              </a:spcBef>
              <a:spcAft>
                <a:spcPts val="0"/>
              </a:spcAft>
              <a:buSzPts val="1400"/>
              <a:buNone/>
            </a:pPr>
            <a:r>
              <a:rPr b="1" lang="en-US" sz="3200">
                <a:solidFill>
                  <a:srgbClr val="FFAE17"/>
                </a:solidFill>
              </a:rPr>
              <a:t>Now! Chat Box Share</a:t>
            </a:r>
            <a:endParaRPr/>
          </a:p>
          <a:p>
            <a:pPr indent="-228600" lvl="0" marL="457200" rtl="0" algn="l">
              <a:lnSpc>
                <a:spcPct val="100000"/>
              </a:lnSpc>
              <a:spcBef>
                <a:spcPts val="280"/>
              </a:spcBef>
              <a:spcAft>
                <a:spcPts val="0"/>
              </a:spcAft>
              <a:buSzPts val="1400"/>
              <a:buNone/>
            </a:pPr>
            <a:r>
              <a:t/>
            </a:r>
            <a:endParaRPr b="1" sz="3200">
              <a:solidFill>
                <a:srgbClr val="FFAE17"/>
              </a:solidFill>
            </a:endParaRPr>
          </a:p>
          <a:p>
            <a:pPr indent="-228600" lvl="0" marL="457200" rtl="0" algn="l">
              <a:lnSpc>
                <a:spcPct val="100000"/>
              </a:lnSpc>
              <a:spcBef>
                <a:spcPts val="280"/>
              </a:spcBef>
              <a:spcAft>
                <a:spcPts val="0"/>
              </a:spcAft>
              <a:buSzPts val="1400"/>
              <a:buNone/>
            </a:pPr>
            <a:r>
              <a:t/>
            </a:r>
            <a:endParaRPr b="1" sz="2000"/>
          </a:p>
          <a:p>
            <a:pPr indent="-228600" lvl="0" marL="457200" rtl="0" algn="l">
              <a:lnSpc>
                <a:spcPct val="100000"/>
              </a:lnSpc>
              <a:spcBef>
                <a:spcPts val="280"/>
              </a:spcBef>
              <a:spcAft>
                <a:spcPts val="0"/>
              </a:spcAft>
              <a:buSzPts val="1400"/>
              <a:buNone/>
            </a:pPr>
            <a:r>
              <a:rPr b="1" lang="en-US" sz="2800"/>
              <a:t>In the Chat Box, please write one or two words to share a routine that you’ve tried out since last week, or one that you plan to use soon.</a:t>
            </a:r>
            <a:endParaRPr/>
          </a:p>
        </p:txBody>
      </p:sp>
      <p:sp>
        <p:nvSpPr>
          <p:cNvPr id="122" name="Google Shape;122;p2"/>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pic>
        <p:nvPicPr>
          <p:cNvPr id="123" name="Google Shape;123;p2"/>
          <p:cNvPicPr preferRelativeResize="0"/>
          <p:nvPr/>
        </p:nvPicPr>
        <p:blipFill>
          <a:blip r:embed="rId3">
            <a:alphaModFix/>
          </a:blip>
          <a:stretch>
            <a:fillRect/>
          </a:stretch>
        </p:blipFill>
        <p:spPr>
          <a:xfrm>
            <a:off x="1685272" y="4158975"/>
            <a:ext cx="3326876" cy="240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0"/>
          <p:cNvSpPr txBox="1"/>
          <p:nvPr/>
        </p:nvSpPr>
        <p:spPr>
          <a:xfrm>
            <a:off x="3930532" y="789000"/>
            <a:ext cx="4055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3-2-1 </a:t>
            </a:r>
            <a:r>
              <a:rPr b="1" lang="en-US" sz="3300">
                <a:solidFill>
                  <a:srgbClr val="F8931F"/>
                </a:solidFill>
                <a:latin typeface="Calibri"/>
                <a:ea typeface="Calibri"/>
                <a:cs typeface="Calibri"/>
                <a:sym typeface="Calibri"/>
              </a:rPr>
              <a:t>Exit Ticket</a:t>
            </a:r>
            <a:endParaRPr b="1" i="0" sz="3300" u="none" cap="none" strike="noStrike">
              <a:solidFill>
                <a:srgbClr val="F8931F"/>
              </a:solidFill>
              <a:latin typeface="Calibri"/>
              <a:ea typeface="Calibri"/>
              <a:cs typeface="Calibri"/>
              <a:sym typeface="Calibri"/>
            </a:endParaRPr>
          </a:p>
        </p:txBody>
      </p:sp>
      <p:sp>
        <p:nvSpPr>
          <p:cNvPr id="274" name="Google Shape;274;p20"/>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graphicFrame>
        <p:nvGraphicFramePr>
          <p:cNvPr id="275" name="Google Shape;275;p20"/>
          <p:cNvGraphicFramePr/>
          <p:nvPr/>
        </p:nvGraphicFramePr>
        <p:xfrm>
          <a:off x="1981301" y="1584667"/>
          <a:ext cx="3000000" cy="3000000"/>
        </p:xfrm>
        <a:graphic>
          <a:graphicData uri="http://schemas.openxmlformats.org/drawingml/2006/table">
            <a:tbl>
              <a:tblPr bandRow="1" firstRow="1">
                <a:noFill/>
                <a:tableStyleId>{0DD0F098-942F-40F2-AD20-BA9774EDB84C}</a:tableStyleId>
              </a:tblPr>
              <a:tblGrid>
                <a:gridCol w="2709325"/>
                <a:gridCol w="2709325"/>
                <a:gridCol w="2709325"/>
              </a:tblGrid>
              <a:tr h="415250">
                <a:tc gridSpan="3">
                  <a:txBody>
                    <a:bodyPr/>
                    <a:lstStyle/>
                    <a:p>
                      <a:pPr indent="0" lvl="0" marL="0" marR="0" rtl="0" algn="ctr">
                        <a:lnSpc>
                          <a:spcPct val="100000"/>
                        </a:lnSpc>
                        <a:spcBef>
                          <a:spcPts val="0"/>
                        </a:spcBef>
                        <a:spcAft>
                          <a:spcPts val="0"/>
                        </a:spcAft>
                        <a:buNone/>
                      </a:pPr>
                      <a:r>
                        <a:rPr lang="en-US" sz="1400" u="none" cap="none" strike="noStrike"/>
                        <a:t>Three words I’ve learned that capture effective teacher talk </a:t>
                      </a:r>
                      <a:endParaRPr/>
                    </a:p>
                  </a:txBody>
                  <a:tcPr marT="45725" marB="45725" marR="91450" marL="91450"/>
                </a:tc>
                <a:tc hMerge="1"/>
                <a:tc hMerge="1"/>
              </a:tr>
              <a:tr h="151480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12700">
                      <a:solidFill>
                        <a:schemeClr val="dk1"/>
                      </a:solidFill>
                      <a:prstDash val="solid"/>
                      <a:round/>
                      <a:headEnd len="sm" w="sm" type="none"/>
                      <a:tailEnd len="sm" w="sm" type="none"/>
                    </a:lnL>
                  </a:tcPr>
                </a:tc>
              </a:tr>
            </a:tbl>
          </a:graphicData>
        </a:graphic>
      </p:graphicFrame>
      <p:graphicFrame>
        <p:nvGraphicFramePr>
          <p:cNvPr id="276" name="Google Shape;276;p20"/>
          <p:cNvGraphicFramePr/>
          <p:nvPr/>
        </p:nvGraphicFramePr>
        <p:xfrm>
          <a:off x="1981301" y="3878312"/>
          <a:ext cx="3000000" cy="3000000"/>
        </p:xfrm>
        <a:graphic>
          <a:graphicData uri="http://schemas.openxmlformats.org/drawingml/2006/table">
            <a:tbl>
              <a:tblPr bandRow="1" firstRow="1">
                <a:noFill/>
                <a:tableStyleId>{0DD0F098-942F-40F2-AD20-BA9774EDB84C}</a:tableStyleId>
              </a:tblPr>
              <a:tblGrid>
                <a:gridCol w="4064000"/>
                <a:gridCol w="4064000"/>
              </a:tblGrid>
              <a:tr h="496875">
                <a:tc gridSpan="2">
                  <a:txBody>
                    <a:bodyPr/>
                    <a:lstStyle/>
                    <a:p>
                      <a:pPr indent="0" lvl="0" marL="0" marR="0" rtl="0" algn="ctr">
                        <a:lnSpc>
                          <a:spcPct val="100000"/>
                        </a:lnSpc>
                        <a:spcBef>
                          <a:spcPts val="0"/>
                        </a:spcBef>
                        <a:spcAft>
                          <a:spcPts val="0"/>
                        </a:spcAft>
                        <a:buNone/>
                      </a:pPr>
                      <a:r>
                        <a:rPr lang="en-US" sz="1400" u="none" cap="none" strike="noStrike"/>
                        <a:t>Two Questions I have from Module Two</a:t>
                      </a:r>
                      <a:endParaRPr/>
                    </a:p>
                  </a:txBody>
                  <a:tcPr marT="45725" marB="45725" marR="91450" marL="91450"/>
                </a:tc>
                <a:tc hMerge="1"/>
              </a:tr>
              <a:tr h="4968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R cap="flat" cmpd="sng" w="12700">
                      <a:solidFill>
                        <a:schemeClr val="dk1"/>
                      </a:solidFill>
                      <a:prstDash val="solid"/>
                      <a:round/>
                      <a:headEnd len="sm" w="sm" type="none"/>
                      <a:tailEnd len="sm" w="sm" type="none"/>
                    </a:lnR>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lnL cap="flat" cmpd="sng" w="12700">
                      <a:solidFill>
                        <a:schemeClr val="dk1"/>
                      </a:solidFill>
                      <a:prstDash val="solid"/>
                      <a:round/>
                      <a:headEnd len="sm" w="sm" type="none"/>
                      <a:tailEnd len="sm" w="sm" type="none"/>
                    </a:lnL>
                  </a:tcPr>
                </a:tc>
              </a:tr>
            </a:tbl>
          </a:graphicData>
        </a:graphic>
      </p:graphicFrame>
      <p:graphicFrame>
        <p:nvGraphicFramePr>
          <p:cNvPr id="277" name="Google Shape;277;p20"/>
          <p:cNvGraphicFramePr/>
          <p:nvPr/>
        </p:nvGraphicFramePr>
        <p:xfrm>
          <a:off x="1981301" y="5314842"/>
          <a:ext cx="3000000" cy="3000000"/>
        </p:xfrm>
        <a:graphic>
          <a:graphicData uri="http://schemas.openxmlformats.org/drawingml/2006/table">
            <a:tbl>
              <a:tblPr bandRow="1" firstRow="1">
                <a:noFill/>
                <a:tableStyleId>{0DD0F098-942F-40F2-AD20-BA9774EDB84C}</a:tableStyleId>
              </a:tblPr>
              <a:tblGrid>
                <a:gridCol w="8128000"/>
              </a:tblGrid>
              <a:tr h="993725">
                <a:tc>
                  <a:txBody>
                    <a:bodyPr/>
                    <a:lstStyle/>
                    <a:p>
                      <a:pPr indent="0" lvl="0" marL="0" marR="0" rtl="0" algn="ctr">
                        <a:lnSpc>
                          <a:spcPct val="100000"/>
                        </a:lnSpc>
                        <a:spcBef>
                          <a:spcPts val="0"/>
                        </a:spcBef>
                        <a:spcAft>
                          <a:spcPts val="0"/>
                        </a:spcAft>
                        <a:buNone/>
                      </a:pPr>
                      <a:r>
                        <a:rPr lang="en-US" sz="1400" u="none" cap="none" strike="noStrike"/>
                        <a:t>One new thing I will try out this week to give clear(er) instructions</a:t>
                      </a:r>
                      <a:endParaRPr/>
                    </a:p>
                  </a:txBody>
                  <a:tcPr marT="45725" marB="45725" marR="91450" marL="9145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1"/>
          <p:cNvSpPr txBox="1"/>
          <p:nvPr/>
        </p:nvSpPr>
        <p:spPr>
          <a:xfrm>
            <a:off x="406400" y="920553"/>
            <a:ext cx="10769700" cy="13716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Calibri"/>
                <a:ea typeface="Calibri"/>
                <a:cs typeface="Calibri"/>
                <a:sym typeface="Calibri"/>
              </a:rPr>
              <a:t>D.E.A.R. </a:t>
            </a:r>
            <a:endParaRPr/>
          </a:p>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Calibri"/>
                <a:ea typeface="Calibri"/>
                <a:cs typeface="Calibri"/>
                <a:sym typeface="Calibri"/>
              </a:rPr>
              <a:t>Drop Everything And Reflect!</a:t>
            </a:r>
            <a:endParaRPr b="0" i="0" sz="1400" u="none" cap="none" strike="noStrike">
              <a:solidFill>
                <a:srgbClr val="000000"/>
              </a:solidFill>
              <a:latin typeface="Arial"/>
              <a:ea typeface="Arial"/>
              <a:cs typeface="Arial"/>
              <a:sym typeface="Arial"/>
            </a:endParaRPr>
          </a:p>
        </p:txBody>
      </p:sp>
      <p:sp>
        <p:nvSpPr>
          <p:cNvPr id="283" name="Google Shape;283;p21"/>
          <p:cNvSpPr/>
          <p:nvPr/>
        </p:nvSpPr>
        <p:spPr>
          <a:xfrm>
            <a:off x="1162312" y="2447737"/>
            <a:ext cx="6791360" cy="249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1" i="1" lang="en-US" sz="3800" u="none" cap="none" strike="noStrike">
                <a:solidFill>
                  <a:srgbClr val="F8931F"/>
                </a:solidFill>
                <a:latin typeface="Calibri"/>
                <a:ea typeface="Calibri"/>
                <a:cs typeface="Calibri"/>
                <a:sym typeface="Calibri"/>
              </a:rPr>
              <a:t>Time for our Module 2  “3-2-1 reflection”!</a:t>
            </a:r>
            <a:endParaRPr b="1" i="1" sz="3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800"/>
              <a:buFont typeface="Arial"/>
              <a:buNone/>
            </a:pPr>
            <a:r>
              <a:t/>
            </a:r>
            <a:endParaRPr b="1" i="1" sz="3800" u="none" cap="none" strike="noStrike">
              <a:solidFill>
                <a:srgbClr val="F893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rgbClr val="F8931F"/>
                </a:solidFill>
                <a:latin typeface="Calibri"/>
                <a:ea typeface="Calibri"/>
                <a:cs typeface="Calibri"/>
                <a:sym typeface="Calibri"/>
              </a:rPr>
              <a:t>Click on </a:t>
            </a:r>
            <a:r>
              <a:rPr b="1" i="1" lang="en-US" sz="2800" u="none" cap="none" strike="noStrike">
                <a:solidFill>
                  <a:srgbClr val="00B050"/>
                </a:solidFill>
                <a:latin typeface="Calibri"/>
                <a:ea typeface="Calibri"/>
                <a:cs typeface="Calibri"/>
                <a:sym typeface="Calibri"/>
              </a:rPr>
              <a:t>the link </a:t>
            </a:r>
            <a:r>
              <a:rPr b="1" i="1" lang="en-US" sz="2800" u="none" cap="none" strike="noStrike">
                <a:solidFill>
                  <a:srgbClr val="F8931F"/>
                </a:solidFill>
                <a:latin typeface="Calibri"/>
                <a:ea typeface="Calibri"/>
                <a:cs typeface="Calibri"/>
                <a:sym typeface="Calibri"/>
              </a:rPr>
              <a:t>in the Zoom chat box to begin now –</a:t>
            </a:r>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Calibri"/>
              <a:ea typeface="Calibri"/>
              <a:cs typeface="Calibri"/>
              <a:sym typeface="Calibri"/>
              <a:hlinkClick r:id="rId3">
                <a:extLst>
                  <a:ext uri="{A12FA001-AC4F-418D-AE19-62706E023703}">
                    <ahyp:hlinkClr val="tx"/>
                  </a:ext>
                </a:extLst>
              </a:hlinkClick>
            </a:endParaRPr>
          </a:p>
          <a:p>
            <a:pPr indent="0" lvl="0" marL="0" marR="0" rtl="0" algn="ctr">
              <a:lnSpc>
                <a:spcPct val="100000"/>
              </a:lnSpc>
              <a:spcBef>
                <a:spcPts val="0"/>
              </a:spcBef>
              <a:spcAft>
                <a:spcPts val="0"/>
              </a:spcAft>
              <a:buClr>
                <a:srgbClr val="000000"/>
              </a:buClr>
              <a:buSzPts val="1400"/>
              <a:buFont typeface="Arial"/>
              <a:buNone/>
            </a:pPr>
            <a:r>
              <a:rPr i="1" lang="en-US" sz="2400">
                <a:solidFill>
                  <a:srgbClr val="1E6138"/>
                </a:solidFill>
                <a:latin typeface="Calibri"/>
                <a:ea typeface="Calibri"/>
                <a:cs typeface="Calibri"/>
                <a:sym typeface="Calibri"/>
              </a:rPr>
              <a:t>https://docs.google.com/forms/d/e/1FAIpQLScFe45KvffadPayZZQLk24qHxyV5aT_7sz62_v6pxc2N706AA/viewform?usp=pp_url</a:t>
            </a:r>
            <a:endParaRPr i="1" sz="2400" u="none" cap="none" strike="noStrike">
              <a:solidFill>
                <a:srgbClr val="1E6138"/>
              </a:solidFill>
              <a:latin typeface="Calibri"/>
              <a:ea typeface="Calibri"/>
              <a:cs typeface="Calibri"/>
              <a:sym typeface="Calibri"/>
            </a:endParaRPr>
          </a:p>
        </p:txBody>
      </p:sp>
      <p:sp>
        <p:nvSpPr>
          <p:cNvPr id="284" name="Google Shape;284;p21"/>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2 – GIVING CLEAR INSTRUCTIONS</a:t>
            </a:r>
            <a:endParaRPr b="1" i="0" sz="1600" u="none" cap="none" strike="noStrike">
              <a:solidFill>
                <a:schemeClr val="lt1"/>
              </a:solidFill>
              <a:latin typeface="Calibri"/>
              <a:ea typeface="Calibri"/>
              <a:cs typeface="Calibri"/>
              <a:sym typeface="Calibri"/>
            </a:endParaRPr>
          </a:p>
        </p:txBody>
      </p:sp>
      <p:pic>
        <p:nvPicPr>
          <p:cNvPr descr="Graphical user interface, application&#10;&#10;Description automatically generated" id="285" name="Google Shape;285;p21"/>
          <p:cNvPicPr preferRelativeResize="0"/>
          <p:nvPr/>
        </p:nvPicPr>
        <p:blipFill rotWithShape="1">
          <a:blip r:embed="rId4">
            <a:alphaModFix/>
          </a:blip>
          <a:srcRect b="0" l="0" r="0" t="0"/>
          <a:stretch/>
        </p:blipFill>
        <p:spPr>
          <a:xfrm>
            <a:off x="8805433" y="2646152"/>
            <a:ext cx="2370667" cy="30117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2"/>
          <p:cNvSpPr txBox="1"/>
          <p:nvPr/>
        </p:nvSpPr>
        <p:spPr>
          <a:xfrm>
            <a:off x="452700" y="864200"/>
            <a:ext cx="10769700" cy="72324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What is due on Sunday, May 9TH?</a:t>
            </a:r>
            <a:endParaRPr b="0" i="0" sz="1400" u="none" cap="none" strike="noStrike">
              <a:solidFill>
                <a:srgbClr val="000000"/>
              </a:solidFill>
              <a:latin typeface="Arial"/>
              <a:ea typeface="Arial"/>
              <a:cs typeface="Arial"/>
              <a:sym typeface="Arial"/>
            </a:endParaRPr>
          </a:p>
        </p:txBody>
      </p:sp>
      <p:sp>
        <p:nvSpPr>
          <p:cNvPr id="292" name="Google Shape;292;p2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pic>
        <p:nvPicPr>
          <p:cNvPr id="293" name="Google Shape;293;p22"/>
          <p:cNvPicPr preferRelativeResize="0"/>
          <p:nvPr/>
        </p:nvPicPr>
        <p:blipFill rotWithShape="1">
          <a:blip r:embed="rId3">
            <a:alphaModFix/>
          </a:blip>
          <a:srcRect b="0" l="0" r="0" t="0"/>
          <a:stretch/>
        </p:blipFill>
        <p:spPr>
          <a:xfrm>
            <a:off x="3161203" y="1587444"/>
            <a:ext cx="5296997" cy="48895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3"/>
          <p:cNvSpPr txBox="1"/>
          <p:nvPr/>
        </p:nvSpPr>
        <p:spPr>
          <a:xfrm>
            <a:off x="452700" y="864200"/>
            <a:ext cx="10769700" cy="4463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8931F"/>
                </a:solidFill>
                <a:latin typeface="Calibri"/>
                <a:ea typeface="Calibri"/>
                <a:cs typeface="Calibri"/>
                <a:sym typeface="Calibri"/>
              </a:rPr>
              <a:t>LOOKING AHEAD</a:t>
            </a:r>
            <a:endParaRPr b="1" i="0" sz="4400" u="none" cap="none" strike="noStrike">
              <a:solidFill>
                <a:srgbClr val="F8931F"/>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Module 3: EFFECTIVE WAYS for QUESTION AND ANSWER will be announced on Monday, May 10th!</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0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400"/>
              <a:buFont typeface="Arial"/>
              <a:buNone/>
            </a:pPr>
            <a:r>
              <a:rPr b="1" i="0" lang="en-US" sz="3400" u="none" cap="none" strike="noStrike">
                <a:solidFill>
                  <a:srgbClr val="F8931F"/>
                </a:solidFill>
                <a:latin typeface="Calibri"/>
                <a:ea typeface="Calibri"/>
                <a:cs typeface="Calibri"/>
                <a:sym typeface="Calibri"/>
              </a:rPr>
              <a:t>NEXT WEBINAR</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Friday, </a:t>
            </a:r>
            <a:r>
              <a:rPr b="1" lang="en-US" sz="3000">
                <a:solidFill>
                  <a:schemeClr val="dk1"/>
                </a:solidFill>
                <a:latin typeface="Calibri"/>
                <a:ea typeface="Calibri"/>
                <a:cs typeface="Calibri"/>
                <a:sym typeface="Calibri"/>
              </a:rPr>
              <a:t>May 14</a:t>
            </a:r>
            <a:r>
              <a:rPr b="1" i="0" lang="en-US" sz="3000" u="none" cap="none" strike="noStrike">
                <a:solidFill>
                  <a:schemeClr val="dk1"/>
                </a:solidFill>
                <a:latin typeface="Calibri"/>
                <a:ea typeface="Calibri"/>
                <a:cs typeface="Calibri"/>
                <a:sym typeface="Calibri"/>
              </a:rPr>
              <a:t>th</a:t>
            </a:r>
            <a:endParaRPr b="1" i="0" sz="3000" u="none" cap="none" strike="noStrike">
              <a:solidFill>
                <a:schemeClr val="dk1"/>
              </a:solidFill>
              <a:latin typeface="Calibri"/>
              <a:ea typeface="Calibri"/>
              <a:cs typeface="Calibri"/>
              <a:sym typeface="Calibri"/>
            </a:endParaRPr>
          </a:p>
          <a:p>
            <a:pPr indent="0" lvl="0" marL="0" marR="0" rtl="0" algn="ctr">
              <a:lnSpc>
                <a:spcPct val="100000"/>
              </a:lnSpc>
              <a:spcBef>
                <a:spcPts val="600"/>
              </a:spcBef>
              <a:spcAft>
                <a:spcPts val="60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7:00-8:00 PM Uzbekistan Time</a:t>
            </a:r>
            <a:endParaRPr b="1" i="0" sz="3000" u="none" cap="none" strike="noStrike">
              <a:solidFill>
                <a:schemeClr val="dk1"/>
              </a:solidFill>
              <a:latin typeface="Calibri"/>
              <a:ea typeface="Calibri"/>
              <a:cs typeface="Calibri"/>
              <a:sym typeface="Calibri"/>
            </a:endParaRPr>
          </a:p>
        </p:txBody>
      </p:sp>
      <p:sp>
        <p:nvSpPr>
          <p:cNvPr id="300" name="Google Shape;300;p2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pic>
        <p:nvPicPr>
          <p:cNvPr descr="A road with trees and mountains in the background&#10;&#10;Description automatically generated with low confidence" id="306" name="Google Shape;306;p24"/>
          <p:cNvPicPr preferRelativeResize="0"/>
          <p:nvPr/>
        </p:nvPicPr>
        <p:blipFill rotWithShape="1">
          <a:blip r:embed="rId3">
            <a:alphaModFix/>
          </a:blip>
          <a:srcRect b="0" l="0" r="0" t="0"/>
          <a:stretch/>
        </p:blipFill>
        <p:spPr>
          <a:xfrm>
            <a:off x="4478416" y="934965"/>
            <a:ext cx="3235167" cy="57332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5"/>
          <p:cNvSpPr txBox="1"/>
          <p:nvPr/>
        </p:nvSpPr>
        <p:spPr>
          <a:xfrm>
            <a:off x="5509919" y="890224"/>
            <a:ext cx="621287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F8931F"/>
                </a:solidFill>
                <a:latin typeface="Calibri"/>
                <a:ea typeface="Calibri"/>
                <a:cs typeface="Calibri"/>
                <a:sym typeface="Calibri"/>
              </a:rPr>
              <a:t>Thanks for attending! See you nex</a:t>
            </a:r>
            <a:r>
              <a:rPr b="1" i="0" lang="en-US" sz="2400" u="none" cap="none" strike="noStrike">
                <a:solidFill>
                  <a:srgbClr val="F8931F"/>
                </a:solidFill>
                <a:latin typeface="Calibri"/>
                <a:ea typeface="Calibri"/>
                <a:cs typeface="Calibri"/>
                <a:sym typeface="Calibri"/>
              </a:rPr>
              <a:t>t Friday!</a:t>
            </a:r>
            <a:endParaRPr/>
          </a:p>
        </p:txBody>
      </p:sp>
      <p:sp>
        <p:nvSpPr>
          <p:cNvPr id="312" name="Google Shape;312;p25"/>
          <p:cNvSpPr txBox="1"/>
          <p:nvPr>
            <p:ph idx="2" type="body"/>
          </p:nvPr>
        </p:nvSpPr>
        <p:spPr>
          <a:xfrm>
            <a:off x="582248" y="1041926"/>
            <a:ext cx="4417016" cy="1169511"/>
          </a:xfrm>
          <a:prstGeom prst="rect">
            <a:avLst/>
          </a:prstGeom>
          <a:noFill/>
          <a:ln>
            <a:noFill/>
          </a:ln>
        </p:spPr>
        <p:txBody>
          <a:bodyPr anchorCtr="0" anchor="t" bIns="45700" lIns="91425" spcFirstLastPara="1" rIns="91425" wrap="square" tIns="45700">
            <a:spAutoFit/>
          </a:bodyPr>
          <a:lstStyle/>
          <a:p>
            <a:pPr indent="-228600" lvl="0" marL="457200" rtl="0" algn="l">
              <a:lnSpc>
                <a:spcPct val="100000"/>
              </a:lnSpc>
              <a:spcBef>
                <a:spcPts val="360"/>
              </a:spcBef>
              <a:spcAft>
                <a:spcPts val="0"/>
              </a:spcAft>
              <a:buSzPts val="1400"/>
              <a:buNone/>
            </a:pPr>
            <a:r>
              <a:rPr b="1" lang="en-US" sz="2400">
                <a:solidFill>
                  <a:schemeClr val="dk1"/>
                </a:solidFill>
                <a:latin typeface="Calibri"/>
                <a:ea typeface="Calibri"/>
                <a:cs typeface="Calibri"/>
                <a:sym typeface="Calibri"/>
              </a:rPr>
              <a:t>Any questions or concerns?</a:t>
            </a:r>
            <a:endParaRPr sz="2400"/>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p:txBody>
      </p:sp>
      <p:pic>
        <p:nvPicPr>
          <p:cNvPr id="313" name="Google Shape;313;p25"/>
          <p:cNvPicPr preferRelativeResize="0"/>
          <p:nvPr/>
        </p:nvPicPr>
        <p:blipFill rotWithShape="1">
          <a:blip r:embed="rId3">
            <a:alphaModFix/>
          </a:blip>
          <a:srcRect b="0" l="0" r="0" t="0"/>
          <a:stretch/>
        </p:blipFill>
        <p:spPr>
          <a:xfrm>
            <a:off x="3146156" y="2376866"/>
            <a:ext cx="5560996" cy="3373140"/>
          </a:xfrm>
          <a:prstGeom prst="rect">
            <a:avLst/>
          </a:prstGeom>
          <a:noFill/>
          <a:ln>
            <a:noFill/>
          </a:ln>
        </p:spPr>
      </p:pic>
      <p:sp>
        <p:nvSpPr>
          <p:cNvPr id="314" name="Google Shape;314;p25"/>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–Giving Clear Instructions</a:t>
            </a:r>
            <a:endParaRPr/>
          </a:p>
        </p:txBody>
      </p:sp>
      <p:grpSp>
        <p:nvGrpSpPr>
          <p:cNvPr id="129" name="Google Shape;129;p3"/>
          <p:cNvGrpSpPr/>
          <p:nvPr/>
        </p:nvGrpSpPr>
        <p:grpSpPr>
          <a:xfrm>
            <a:off x="424360" y="1002308"/>
            <a:ext cx="10733700" cy="5418600"/>
            <a:chOff x="0" y="0"/>
            <a:chExt cx="10733700" cy="5418600"/>
          </a:xfrm>
        </p:grpSpPr>
        <p:cxnSp>
          <p:nvCxnSpPr>
            <p:cNvPr id="130" name="Google Shape;130;p3"/>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31" name="Google Shape;131;p3"/>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3"/>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Calibri"/>
                <a:buNone/>
              </a:pPr>
              <a:r>
                <a:t/>
              </a:r>
              <a:endParaRPr b="1" i="1"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1"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i="0" lang="en-US" sz="3400" u="none" cap="none" strike="noStrike">
                  <a:solidFill>
                    <a:schemeClr val="dk1"/>
                  </a:solidFill>
                  <a:latin typeface="Calibri"/>
                  <a:ea typeface="Calibri"/>
                  <a:cs typeface="Calibri"/>
                  <a:sym typeface="Calibri"/>
                </a:rPr>
                <a:t>Module 2</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i="0" lang="en-US" sz="3400" u="none" cap="none" strike="noStrike">
                  <a:solidFill>
                    <a:schemeClr val="dk1"/>
                  </a:solidFill>
                  <a:latin typeface="Calibri"/>
                  <a:ea typeface="Calibri"/>
                  <a:cs typeface="Calibri"/>
                  <a:sym typeface="Calibri"/>
                </a:rPr>
                <a:t>Webinar Agenda</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3400" u="none" cap="none" strike="noStrike">
                <a:solidFill>
                  <a:schemeClr val="dk1"/>
                </a:solidFill>
                <a:latin typeface="Calibri"/>
                <a:ea typeface="Calibri"/>
                <a:cs typeface="Calibri"/>
                <a:sym typeface="Calibri"/>
              </a:endParaRPr>
            </a:p>
          </p:txBody>
        </p:sp>
        <p:sp>
          <p:nvSpPr>
            <p:cNvPr id="133" name="Google Shape;133;p3"/>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4" name="Google Shape;134;p3"/>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35" name="Google Shape;135;p3"/>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36" name="Google Shape;136;p3"/>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37" name="Google Shape;137;p3"/>
            <p:cNvSpPr txBox="1"/>
            <p:nvPr/>
          </p:nvSpPr>
          <p:spPr>
            <a:xfrm>
              <a:off x="2852234" y="640757"/>
              <a:ext cx="7874700" cy="824728"/>
            </a:xfrm>
            <a:prstGeom prst="rect">
              <a:avLst/>
            </a:prstGeom>
            <a:noFill/>
            <a:ln>
              <a:noFill/>
            </a:ln>
          </p:spPr>
          <p:txBody>
            <a:bodyPr anchorCtr="0" anchor="t" bIns="95250" lIns="95250" spcFirstLastPara="1" rIns="95250" wrap="square" tIns="95250">
              <a:noAutofit/>
            </a:bodyPr>
            <a:lstStyle/>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2500" u="none" cap="none" strike="noStrike">
                  <a:solidFill>
                    <a:schemeClr val="dk1"/>
                  </a:solidFill>
                  <a:latin typeface="Calibri"/>
                  <a:ea typeface="Calibri"/>
                  <a:cs typeface="Calibri"/>
                  <a:sym typeface="Calibri"/>
                </a:rPr>
                <a:t>Discuss some Module 2 content on giving </a:t>
              </a:r>
              <a:r>
                <a:rPr b="1" i="1" lang="en-US" sz="2500" u="none" cap="none" strike="noStrike">
                  <a:solidFill>
                    <a:schemeClr val="dk1"/>
                  </a:solidFill>
                  <a:latin typeface="Calibri"/>
                  <a:ea typeface="Calibri"/>
                  <a:cs typeface="Calibri"/>
                  <a:sym typeface="Calibri"/>
                </a:rPr>
                <a:t>clear instructions </a:t>
              </a:r>
              <a:r>
                <a:rPr b="0" i="0" lang="en-US" sz="2500" u="none" cap="none" strike="noStrike">
                  <a:solidFill>
                    <a:schemeClr val="dk1"/>
                  </a:solidFill>
                  <a:latin typeface="Calibri"/>
                  <a:ea typeface="Calibri"/>
                  <a:cs typeface="Calibri"/>
                  <a:sym typeface="Calibri"/>
                </a:rPr>
                <a:t>and using </a:t>
              </a:r>
              <a:r>
                <a:rPr b="1" i="1" lang="en-US" sz="2500" u="none" cap="none" strike="noStrike">
                  <a:solidFill>
                    <a:schemeClr val="dk1"/>
                  </a:solidFill>
                  <a:latin typeface="Calibri"/>
                  <a:ea typeface="Calibri"/>
                  <a:cs typeface="Calibri"/>
                  <a:sym typeface="Calibri"/>
                </a:rPr>
                <a:t>effective teacher talk</a:t>
              </a:r>
              <a:endParaRPr b="1" i="1"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2500" u="none" cap="none" strike="noStrike">
                  <a:solidFill>
                    <a:schemeClr val="dk1"/>
                  </a:solidFill>
                  <a:latin typeface="Calibri"/>
                  <a:ea typeface="Calibri"/>
                  <a:cs typeface="Calibri"/>
                  <a:sym typeface="Calibri"/>
                </a:rPr>
                <a:t>Share some examples of giving clear instructions and using good teacher talk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Touch base on our growing understanding of reflection and developing </a:t>
              </a:r>
              <a:r>
                <a:rPr b="1" i="1" lang="en-US" sz="2500" u="none" cap="none" strike="noStrike">
                  <a:solidFill>
                    <a:schemeClr val="dk1"/>
                  </a:solidFill>
                  <a:latin typeface="Calibri"/>
                  <a:ea typeface="Calibri"/>
                  <a:cs typeface="Calibri"/>
                  <a:sym typeface="Calibri"/>
                </a:rPr>
                <a:t>deep</a:t>
              </a:r>
              <a:r>
                <a:rPr b="0" i="0" lang="en-US" sz="2500" u="none" cap="none" strike="noStrike">
                  <a:solidFill>
                    <a:schemeClr val="dk1"/>
                  </a:solidFill>
                  <a:latin typeface="Calibri"/>
                  <a:ea typeface="Calibri"/>
                  <a:cs typeface="Calibri"/>
                  <a:sym typeface="Calibri"/>
                </a:rPr>
                <a:t> reflective practice</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500"/>
                <a:buFont typeface="Calibri"/>
                <a:buNone/>
              </a:pPr>
              <a:r>
                <a:t/>
              </a:r>
              <a:endParaRPr b="0" i="0" sz="25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p:nvPr/>
        </p:nvSpPr>
        <p:spPr>
          <a:xfrm>
            <a:off x="435000" y="784674"/>
            <a:ext cx="11322000" cy="15013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Purpose of Module 2: </a:t>
            </a:r>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 Using “good” teacher talk in your classes;</a:t>
            </a:r>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Modeling strategies for giving clear instructions</a:t>
            </a:r>
            <a:r>
              <a:rPr b="0" i="0" lang="en-US" sz="3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4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64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64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43" name="Google Shape;143;p4"/>
          <p:cNvSpPr txBox="1"/>
          <p:nvPr>
            <p:ph idx="2" type="body"/>
          </p:nvPr>
        </p:nvSpPr>
        <p:spPr>
          <a:xfrm>
            <a:off x="517999" y="2994782"/>
            <a:ext cx="10962900" cy="41631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280"/>
              </a:spcBef>
              <a:spcAft>
                <a:spcPts val="0"/>
              </a:spcAft>
              <a:buSzPts val="1400"/>
              <a:buNone/>
            </a:pPr>
            <a:r>
              <a:rPr b="1" lang="en-US" sz="2800"/>
              <a:t>By the end of the module, you will be able to:</a:t>
            </a:r>
            <a:endParaRPr sz="4800"/>
          </a:p>
          <a:p>
            <a:pPr indent="-457200" lvl="0" marL="685800" rtl="0" algn="l">
              <a:lnSpc>
                <a:spcPct val="100000"/>
              </a:lnSpc>
              <a:spcBef>
                <a:spcPts val="280"/>
              </a:spcBef>
              <a:spcAft>
                <a:spcPts val="0"/>
              </a:spcAft>
              <a:buSzPts val="1400"/>
              <a:buFont typeface="Arial"/>
              <a:buChar char="•"/>
            </a:pPr>
            <a:r>
              <a:rPr lang="en-US" sz="2800"/>
              <a:t>describe the features of good teacher talk</a:t>
            </a:r>
            <a:endParaRPr/>
          </a:p>
          <a:p>
            <a:pPr indent="-457200" lvl="0" marL="685800" rtl="0" algn="l">
              <a:lnSpc>
                <a:spcPct val="100000"/>
              </a:lnSpc>
              <a:spcBef>
                <a:spcPts val="280"/>
              </a:spcBef>
              <a:spcAft>
                <a:spcPts val="0"/>
              </a:spcAft>
              <a:buSzPts val="1400"/>
              <a:buFont typeface="Arial"/>
              <a:buChar char="•"/>
            </a:pPr>
            <a:r>
              <a:rPr lang="en-US" sz="2800"/>
              <a:t>use several modeling strategies</a:t>
            </a:r>
            <a:endParaRPr/>
          </a:p>
          <a:p>
            <a:pPr indent="-457200" lvl="0" marL="685800" rtl="0" algn="l">
              <a:lnSpc>
                <a:spcPct val="100000"/>
              </a:lnSpc>
              <a:spcBef>
                <a:spcPts val="280"/>
              </a:spcBef>
              <a:spcAft>
                <a:spcPts val="0"/>
              </a:spcAft>
              <a:buSzPts val="1400"/>
              <a:buFont typeface="Arial"/>
              <a:buChar char="•"/>
            </a:pPr>
            <a:r>
              <a:rPr lang="en-US" sz="2800"/>
              <a:t>write about and practice effective teacher talk in your lessons</a:t>
            </a:r>
            <a:endParaRPr/>
          </a:p>
          <a:p>
            <a:pPr indent="-457200" lvl="0" marL="685800" rtl="0" algn="l">
              <a:lnSpc>
                <a:spcPct val="100000"/>
              </a:lnSpc>
              <a:spcBef>
                <a:spcPts val="280"/>
              </a:spcBef>
              <a:spcAft>
                <a:spcPts val="0"/>
              </a:spcAft>
              <a:buSzPts val="1400"/>
              <a:buFont typeface="Arial"/>
              <a:buChar char="•"/>
            </a:pPr>
            <a:r>
              <a:rPr lang="en-US" sz="2800"/>
              <a:t>reflect on how to prepare effective teacher talk and share a sample of effective teacher talk during an activity</a:t>
            </a:r>
            <a:endParaRPr/>
          </a:p>
        </p:txBody>
      </p:sp>
      <p:sp>
        <p:nvSpPr>
          <p:cNvPr id="144" name="Google Shape;144;p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b="1" lang="en-US" sz="2000">
                <a:solidFill>
                  <a:srgbClr val="FFFFFF"/>
                </a:solidFill>
              </a:rPr>
              <a:t>TETE MODULE 2-GIVING CLEAR INSTRUCTIONS</a:t>
            </a:r>
            <a:endParaRPr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150" name="Google Shape;150;p5"/>
          <p:cNvSpPr txBox="1"/>
          <p:nvPr/>
        </p:nvSpPr>
        <p:spPr>
          <a:xfrm>
            <a:off x="406400" y="685800"/>
            <a:ext cx="10769700" cy="1537875"/>
          </a:xfrm>
          <a:prstGeom prst="rect">
            <a:avLst/>
          </a:prstGeom>
          <a:noFill/>
          <a:ln>
            <a:noFill/>
          </a:ln>
        </p:spPr>
        <p:txBody>
          <a:bodyPr anchorCtr="0" anchor="t" bIns="46025" lIns="92075" spcFirstLastPara="1" rIns="92075" wrap="square" tIns="46025">
            <a:noAutofit/>
          </a:bodyPr>
          <a:lstStyle/>
          <a:p>
            <a:pPr indent="-342900" lvl="0" marL="34290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What are some features of “good” teacher talk?</a:t>
            </a:r>
            <a:endParaRPr/>
          </a:p>
          <a:p>
            <a:pPr indent="-457200" lvl="0" marL="457200" marR="0" rtl="0" algn="l">
              <a:lnSpc>
                <a:spcPct val="100000"/>
              </a:lnSpc>
              <a:spcBef>
                <a:spcPts val="0"/>
              </a:spcBef>
              <a:spcAft>
                <a:spcPts val="0"/>
              </a:spcAft>
              <a:buClr>
                <a:schemeClr val="dk1"/>
              </a:buClr>
              <a:buSzPts val="3900"/>
              <a:buFont typeface="Calibri"/>
              <a:buChar char="●"/>
            </a:pPr>
            <a:r>
              <a:rPr b="0" i="0" lang="en-US" sz="3600" u="none" cap="none" strike="noStrike">
                <a:solidFill>
                  <a:schemeClr val="dk1"/>
                </a:solidFill>
                <a:latin typeface="Calibri"/>
                <a:ea typeface="Calibri"/>
                <a:cs typeface="Calibri"/>
                <a:sym typeface="Calibri"/>
              </a:rPr>
              <a:t>Consider the level of your learners</a:t>
            </a:r>
            <a:endParaRPr/>
          </a:p>
          <a:p>
            <a:pPr indent="-457200" lvl="0" marL="457200" marR="0" rtl="0" algn="l">
              <a:lnSpc>
                <a:spcPct val="100000"/>
              </a:lnSpc>
              <a:spcBef>
                <a:spcPts val="0"/>
              </a:spcBef>
              <a:spcAft>
                <a:spcPts val="0"/>
              </a:spcAft>
              <a:buClr>
                <a:schemeClr val="dk1"/>
              </a:buClr>
              <a:buSzPts val="3900"/>
              <a:buFont typeface="Calibri"/>
              <a:buChar char="●"/>
            </a:pPr>
            <a:r>
              <a:rPr b="0" i="0" lang="en-US" sz="3600" u="none" cap="none" strike="noStrike">
                <a:solidFill>
                  <a:schemeClr val="dk1"/>
                </a:solidFill>
                <a:latin typeface="Calibri"/>
                <a:ea typeface="Calibri"/>
                <a:cs typeface="Calibri"/>
                <a:sym typeface="Calibri"/>
              </a:rPr>
              <a:t>Show careful modeling for your learners</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900"/>
              <a:buFont typeface="Calibri"/>
              <a:buChar char="●"/>
            </a:pPr>
            <a:r>
              <a:rPr b="0" i="0" lang="en-US" sz="3600" u="none" cap="none" strike="noStrike">
                <a:solidFill>
                  <a:schemeClr val="dk1"/>
                </a:solidFill>
                <a:latin typeface="Calibri"/>
                <a:ea typeface="Calibri"/>
                <a:cs typeface="Calibri"/>
                <a:sym typeface="Calibri"/>
              </a:rPr>
              <a:t>Be specific in expectations (purpose, group, time, etc.)</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900"/>
              <a:buFont typeface="Calibri"/>
              <a:buChar char="●"/>
            </a:pPr>
            <a:r>
              <a:rPr b="0" i="0" lang="en-US" sz="3600" u="none" cap="none" strike="noStrike">
                <a:solidFill>
                  <a:schemeClr val="dk1"/>
                </a:solidFill>
                <a:latin typeface="Calibri"/>
                <a:ea typeface="Calibri"/>
                <a:cs typeface="Calibri"/>
                <a:sym typeface="Calibri"/>
              </a:rPr>
              <a:t>Scaffold what is expected (break it down step-by-step)</a:t>
            </a:r>
            <a:endParaRPr/>
          </a:p>
          <a:p>
            <a:pPr indent="-457200" lvl="0" marL="457200" marR="0" rtl="0" algn="l">
              <a:lnSpc>
                <a:spcPct val="100000"/>
              </a:lnSpc>
              <a:spcBef>
                <a:spcPts val="0"/>
              </a:spcBef>
              <a:spcAft>
                <a:spcPts val="0"/>
              </a:spcAft>
              <a:buClr>
                <a:schemeClr val="dk1"/>
              </a:buClr>
              <a:buSzPts val="3900"/>
              <a:buFont typeface="Calibri"/>
              <a:buChar char="●"/>
            </a:pPr>
            <a:r>
              <a:rPr b="0" i="0" lang="en-US" sz="3600" u="none" cap="none" strike="noStrike">
                <a:solidFill>
                  <a:schemeClr val="dk1"/>
                </a:solidFill>
                <a:latin typeface="Calibri"/>
                <a:ea typeface="Calibri"/>
                <a:cs typeface="Calibri"/>
                <a:sym typeface="Calibri"/>
              </a:rPr>
              <a:t>Remind your students of expectations – seek student  understanding</a:t>
            </a: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900"/>
              <a:buFont typeface="Calibri"/>
              <a:buChar char="●"/>
            </a:pPr>
            <a:r>
              <a:rPr b="0" i="0" lang="en-US" sz="3600" u="none" cap="none" strike="noStrike">
                <a:solidFill>
                  <a:schemeClr val="dk1"/>
                </a:solidFill>
                <a:latin typeface="Calibri"/>
                <a:ea typeface="Calibri"/>
                <a:cs typeface="Calibri"/>
                <a:sym typeface="Calibri"/>
              </a:rPr>
              <a:t>Give more ‘time’ for using and learning and ‘less side-comments’ (less is more)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156" name="Google Shape;156;p6"/>
          <p:cNvSpPr txBox="1"/>
          <p:nvPr/>
        </p:nvSpPr>
        <p:spPr>
          <a:xfrm>
            <a:off x="406400" y="892200"/>
            <a:ext cx="4649694" cy="120029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Consider the level of your learners</a:t>
            </a:r>
            <a:endParaRPr b="1" i="0" sz="3300" u="none" cap="none" strike="noStrike">
              <a:solidFill>
                <a:srgbClr val="F8931F"/>
              </a:solidFill>
              <a:latin typeface="Calibri"/>
              <a:ea typeface="Calibri"/>
              <a:cs typeface="Calibri"/>
              <a:sym typeface="Calibri"/>
            </a:endParaRPr>
          </a:p>
        </p:txBody>
      </p:sp>
      <p:pic>
        <p:nvPicPr>
          <p:cNvPr descr="stepbystep_shin" id="157" name="Google Shape;157;p6"/>
          <p:cNvPicPr preferRelativeResize="0"/>
          <p:nvPr/>
        </p:nvPicPr>
        <p:blipFill rotWithShape="1">
          <a:blip r:embed="rId3">
            <a:alphaModFix/>
          </a:blip>
          <a:srcRect b="0" l="0" r="0" t="0"/>
          <a:stretch/>
        </p:blipFill>
        <p:spPr>
          <a:xfrm>
            <a:off x="406401" y="2092498"/>
            <a:ext cx="5689600" cy="3795544"/>
          </a:xfrm>
          <a:prstGeom prst="rect">
            <a:avLst/>
          </a:prstGeom>
          <a:noFill/>
          <a:ln>
            <a:noFill/>
          </a:ln>
        </p:spPr>
      </p:pic>
      <p:sp>
        <p:nvSpPr>
          <p:cNvPr id="158" name="Google Shape;158;p6"/>
          <p:cNvSpPr txBox="1"/>
          <p:nvPr/>
        </p:nvSpPr>
        <p:spPr>
          <a:xfrm>
            <a:off x="6583680" y="1134400"/>
            <a:ext cx="4649694" cy="437042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4000" u="none" cap="none" strike="noStrike">
                <a:solidFill>
                  <a:srgbClr val="F7931E"/>
                </a:solidFill>
                <a:latin typeface="Calibri"/>
                <a:ea typeface="Calibri"/>
                <a:cs typeface="Calibri"/>
                <a:sym typeface="Calibri"/>
              </a:rPr>
              <a:t>YOUR TURN!</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How would you make this instruction clear and effective to your beginner or intermediate level learners?</a:t>
            </a:r>
            <a:endParaRPr/>
          </a:p>
          <a:p>
            <a:pPr indent="0" lvl="0" marL="0" marR="0" rtl="0" algn="l">
              <a:lnSpc>
                <a:spcPct val="100000"/>
              </a:lnSpc>
              <a:spcBef>
                <a:spcPts val="0"/>
              </a:spcBef>
              <a:spcAft>
                <a:spcPts val="0"/>
              </a:spcAft>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Write in the chat box!</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7"/>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164" name="Google Shape;164;p7"/>
          <p:cNvSpPr txBox="1"/>
          <p:nvPr/>
        </p:nvSpPr>
        <p:spPr>
          <a:xfrm>
            <a:off x="406400" y="892200"/>
            <a:ext cx="8558696" cy="69246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Modeling: Think Aloud – one modeling strategy</a:t>
            </a:r>
            <a:endParaRPr b="1" i="0" sz="3300" u="none" cap="none" strike="noStrike">
              <a:solidFill>
                <a:srgbClr val="F8931F"/>
              </a:solidFill>
              <a:latin typeface="Calibri"/>
              <a:ea typeface="Calibri"/>
              <a:cs typeface="Calibri"/>
              <a:sym typeface="Calibri"/>
            </a:endParaRPr>
          </a:p>
        </p:txBody>
      </p:sp>
      <p:sp>
        <p:nvSpPr>
          <p:cNvPr id="165" name="Google Shape;165;p7"/>
          <p:cNvSpPr txBox="1"/>
          <p:nvPr/>
        </p:nvSpPr>
        <p:spPr>
          <a:xfrm>
            <a:off x="914814" y="1698302"/>
            <a:ext cx="2686050" cy="47089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000" u="none" cap="none" strike="noStrike">
                <a:solidFill>
                  <a:srgbClr val="1E6138"/>
                </a:solidFill>
                <a:latin typeface="Arial"/>
                <a:ea typeface="Arial"/>
                <a:cs typeface="Arial"/>
                <a:sym typeface="Arial"/>
              </a:rPr>
              <a:t>Think Aloud </a:t>
            </a:r>
            <a:r>
              <a:rPr b="1" i="0" lang="en-US" sz="2000" u="none" cap="none" strike="noStrike">
                <a:solidFill>
                  <a:srgbClr val="000000"/>
                </a:solidFill>
                <a:latin typeface="Arial"/>
                <a:ea typeface="Arial"/>
                <a:cs typeface="Arial"/>
                <a:sym typeface="Arial"/>
              </a:rPr>
              <a:t>is the teacher talking aloud to model what students </a:t>
            </a:r>
            <a:r>
              <a:rPr b="1" i="0" lang="en-US" sz="2000" u="none" cap="none" strike="noStrike">
                <a:solidFill>
                  <a:srgbClr val="000000"/>
                </a:solidFill>
                <a:latin typeface="Arial"/>
                <a:ea typeface="Arial"/>
                <a:cs typeface="Arial"/>
                <a:sym typeface="Arial"/>
              </a:rPr>
              <a:t>might be </a:t>
            </a:r>
            <a:r>
              <a:rPr b="1" i="0" lang="en-US" sz="2000" u="none" cap="none" strike="noStrike">
                <a:solidFill>
                  <a:srgbClr val="000000"/>
                </a:solidFill>
                <a:latin typeface="Arial"/>
                <a:ea typeface="Arial"/>
                <a:cs typeface="Arial"/>
                <a:sym typeface="Arial"/>
              </a:rPr>
              <a:t>thinking about as they read a text.</a:t>
            </a:r>
            <a:r>
              <a:rPr b="1" i="0" lang="en-US" sz="2000" u="none" cap="none" strike="noStrike">
                <a:solidFill>
                  <a:srgbClr val="000000"/>
                </a:solidFill>
                <a:latin typeface="Arial"/>
                <a:ea typeface="Arial"/>
                <a:cs typeface="Arial"/>
                <a:sym typeface="Arial"/>
              </a:rPr>
              <a:t>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These are focused ideas, modeled by the teacher. </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1" lang="en-US" sz="2000" u="none" cap="none" strike="noStrike">
                <a:solidFill>
                  <a:schemeClr val="dk1"/>
                </a:solidFill>
                <a:latin typeface="Arial"/>
                <a:ea typeface="Arial"/>
                <a:cs typeface="Arial"/>
                <a:sym typeface="Arial"/>
              </a:rPr>
              <a:t>Think aloud</a:t>
            </a:r>
            <a:r>
              <a:rPr b="1" i="0" lang="en-US" sz="2000" u="none" cap="none" strike="noStrike">
                <a:solidFill>
                  <a:srgbClr val="000000"/>
                </a:solidFill>
                <a:latin typeface="Arial"/>
                <a:ea typeface="Arial"/>
                <a:cs typeface="Arial"/>
                <a:sym typeface="Arial"/>
              </a:rPr>
              <a:t> is a strategy </a:t>
            </a:r>
            <a:r>
              <a:rPr b="1" i="0" lang="en-US" sz="2000" u="none" cap="none" strike="noStrike">
                <a:solidFill>
                  <a:srgbClr val="000000"/>
                </a:solidFill>
                <a:latin typeface="Arial"/>
                <a:ea typeface="Arial"/>
                <a:cs typeface="Arial"/>
                <a:sym typeface="Arial"/>
              </a:rPr>
              <a:t>with a plan to guide student thinking.</a:t>
            </a:r>
            <a:endParaRPr/>
          </a:p>
        </p:txBody>
      </p:sp>
      <p:graphicFrame>
        <p:nvGraphicFramePr>
          <p:cNvPr id="166" name="Google Shape;166;p7"/>
          <p:cNvGraphicFramePr/>
          <p:nvPr/>
        </p:nvGraphicFramePr>
        <p:xfrm>
          <a:off x="4521747" y="1791067"/>
          <a:ext cx="3000000" cy="3000000"/>
        </p:xfrm>
        <a:graphic>
          <a:graphicData uri="http://schemas.openxmlformats.org/drawingml/2006/table">
            <a:tbl>
              <a:tblPr bandRow="1" firstRow="1">
                <a:noFill/>
                <a:tableStyleId>{E9A93AFD-80D3-42EC-8CA6-60859326A392}</a:tableStyleId>
              </a:tblPr>
              <a:tblGrid>
                <a:gridCol w="1755725"/>
                <a:gridCol w="4898625"/>
              </a:tblGrid>
              <a:tr h="816475">
                <a:tc>
                  <a:txBody>
                    <a:bodyPr/>
                    <a:lstStyle/>
                    <a:p>
                      <a:pPr indent="0" lvl="0" marL="0" marR="0" rtl="0" algn="l">
                        <a:lnSpc>
                          <a:spcPct val="100000"/>
                        </a:lnSpc>
                        <a:spcBef>
                          <a:spcPts val="0"/>
                        </a:spcBef>
                        <a:spcAft>
                          <a:spcPts val="0"/>
                        </a:spcAft>
                        <a:buNone/>
                      </a:pPr>
                      <a:r>
                        <a:rPr b="1" lang="en-US" sz="2000" u="none" cap="none" strike="noStrike"/>
                        <a:t>Predict</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solidFill>
                            <a:srgbClr val="C86F07"/>
                          </a:solidFill>
                        </a:rPr>
                        <a:t>What happens next? </a:t>
                      </a:r>
                      <a:endParaRPr/>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rPr i="1" lang="en-US" sz="1400" u="none" cap="none" strike="noStrike"/>
                        <a:t>Think</a:t>
                      </a:r>
                      <a:r>
                        <a:rPr lang="en-US" sz="1400" u="none" cap="none" strike="noStrike"/>
                        <a:t>:  “In the next part, I think this woman will….”</a:t>
                      </a:r>
                      <a:endParaRPr/>
                    </a:p>
                  </a:txBody>
                  <a:tcPr marT="45725" marB="45725" marR="91450" marL="91450"/>
                </a:tc>
              </a:tr>
              <a:tr h="945700">
                <a:tc>
                  <a:txBody>
                    <a:bodyPr/>
                    <a:lstStyle/>
                    <a:p>
                      <a:pPr indent="0" lvl="0" marL="0" marR="0" rtl="0" algn="l">
                        <a:lnSpc>
                          <a:spcPct val="100000"/>
                        </a:lnSpc>
                        <a:spcBef>
                          <a:spcPts val="0"/>
                        </a:spcBef>
                        <a:spcAft>
                          <a:spcPts val="0"/>
                        </a:spcAft>
                        <a:buNone/>
                      </a:pPr>
                      <a:r>
                        <a:rPr b="1" lang="en-US" sz="2000" u="none" cap="none" strike="noStrike"/>
                        <a:t>Summarize</a:t>
                      </a:r>
                      <a:endParaRPr/>
                    </a:p>
                  </a:txBody>
                  <a:tcPr marT="45725" marB="45725" marR="91450" marL="91450"/>
                </a:tc>
                <a:tc>
                  <a:txBody>
                    <a:bodyPr/>
                    <a:lstStyle/>
                    <a:p>
                      <a:pPr indent="0" lvl="0" marL="0" marR="0" rtl="0" algn="l">
                        <a:lnSpc>
                          <a:spcPct val="100000"/>
                        </a:lnSpc>
                        <a:spcBef>
                          <a:spcPts val="0"/>
                        </a:spcBef>
                        <a:spcAft>
                          <a:spcPts val="0"/>
                        </a:spcAft>
                        <a:buNone/>
                      </a:pPr>
                      <a:r>
                        <a:rPr b="1" lang="en-US" sz="1400" u="none" cap="none" strike="noStrike">
                          <a:solidFill>
                            <a:srgbClr val="C86F07"/>
                          </a:solidFill>
                        </a:rPr>
                        <a:t>Bring ideas together – </a:t>
                      </a:r>
                      <a:endParaRPr/>
                    </a:p>
                    <a:p>
                      <a:pPr indent="0" lvl="0" marL="0" marR="0" rtl="0" algn="l">
                        <a:lnSpc>
                          <a:spcPct val="100000"/>
                        </a:lnSpc>
                        <a:spcBef>
                          <a:spcPts val="0"/>
                        </a:spcBef>
                        <a:spcAft>
                          <a:spcPts val="0"/>
                        </a:spcAft>
                        <a:buNone/>
                      </a:pPr>
                      <a:r>
                        <a:t/>
                      </a:r>
                      <a:endParaRPr b="1" sz="1400" u="none" cap="none" strike="noStrike">
                        <a:solidFill>
                          <a:srgbClr val="C86F07"/>
                        </a:solidFill>
                      </a:endParaRPr>
                    </a:p>
                    <a:p>
                      <a:pPr indent="0" lvl="0" marL="0" marR="0" rtl="0" algn="l">
                        <a:lnSpc>
                          <a:spcPct val="100000"/>
                        </a:lnSpc>
                        <a:spcBef>
                          <a:spcPts val="0"/>
                        </a:spcBef>
                        <a:spcAft>
                          <a:spcPts val="0"/>
                        </a:spcAft>
                        <a:buNone/>
                      </a:pPr>
                      <a:r>
                        <a:rPr b="1" i="1" lang="en-US" sz="1400" u="none" cap="none" strike="noStrike"/>
                        <a:t>Think:</a:t>
                      </a:r>
                      <a:r>
                        <a:rPr b="1" lang="en-US" sz="1400" u="none" cap="none" strike="noStrike"/>
                        <a:t> “ I think this story is mainly about….”</a:t>
                      </a:r>
                      <a:endParaRPr/>
                    </a:p>
                    <a:p>
                      <a:pPr indent="0" lvl="0" marL="0" marR="0" rtl="0" algn="l">
                        <a:lnSpc>
                          <a:spcPct val="100000"/>
                        </a:lnSpc>
                        <a:spcBef>
                          <a:spcPts val="0"/>
                        </a:spcBef>
                        <a:spcAft>
                          <a:spcPts val="0"/>
                        </a:spcAft>
                        <a:buNone/>
                      </a:pPr>
                      <a:r>
                        <a:rPr b="1" lang="en-US" sz="1400" u="none" cap="none" strike="noStrike"/>
                        <a:t>“The most important idea in this passage is ….”</a:t>
                      </a:r>
                      <a:endParaRPr/>
                    </a:p>
                  </a:txBody>
                  <a:tcPr marT="45725" marB="45725" marR="91450" marL="91450"/>
                </a:tc>
              </a:tr>
              <a:tr h="954850">
                <a:tc>
                  <a:txBody>
                    <a:bodyPr/>
                    <a:lstStyle/>
                    <a:p>
                      <a:pPr indent="0" lvl="0" marL="0" marR="0" rtl="0" algn="l">
                        <a:lnSpc>
                          <a:spcPct val="100000"/>
                        </a:lnSpc>
                        <a:spcBef>
                          <a:spcPts val="0"/>
                        </a:spcBef>
                        <a:spcAft>
                          <a:spcPts val="0"/>
                        </a:spcAft>
                        <a:buNone/>
                      </a:pPr>
                      <a:r>
                        <a:rPr b="1" lang="en-US" sz="2000" u="none" cap="none" strike="noStrike"/>
                        <a:t>Question</a:t>
                      </a:r>
                      <a:endParaRPr/>
                    </a:p>
                  </a:txBody>
                  <a:tcPr marT="45725" marB="45725" marR="91450" marL="91450"/>
                </a:tc>
                <a:tc>
                  <a:txBody>
                    <a:bodyPr/>
                    <a:lstStyle/>
                    <a:p>
                      <a:pPr indent="0" lvl="0" marL="0" marR="0" rtl="0" algn="l">
                        <a:lnSpc>
                          <a:spcPct val="100000"/>
                        </a:lnSpc>
                        <a:spcBef>
                          <a:spcPts val="0"/>
                        </a:spcBef>
                        <a:spcAft>
                          <a:spcPts val="0"/>
                        </a:spcAft>
                        <a:buNone/>
                      </a:pPr>
                      <a:r>
                        <a:rPr b="1" lang="en-US" sz="1400" u="none" cap="none" strike="noStrike">
                          <a:solidFill>
                            <a:srgbClr val="C86F07"/>
                          </a:solidFill>
                        </a:rPr>
                        <a:t>Prompt thinking with questions – </a:t>
                      </a:r>
                      <a:endParaRPr/>
                    </a:p>
                    <a:p>
                      <a:pPr indent="0" lvl="0" marL="0" marR="0" rtl="0" algn="l">
                        <a:lnSpc>
                          <a:spcPct val="100000"/>
                        </a:lnSpc>
                        <a:spcBef>
                          <a:spcPts val="0"/>
                        </a:spcBef>
                        <a:spcAft>
                          <a:spcPts val="0"/>
                        </a:spcAft>
                        <a:buNone/>
                      </a:pPr>
                      <a:r>
                        <a:t/>
                      </a:r>
                      <a:endParaRPr b="1" sz="1400" u="none" cap="none" strike="noStrike">
                        <a:solidFill>
                          <a:srgbClr val="C86F07"/>
                        </a:solidFill>
                      </a:endParaRPr>
                    </a:p>
                    <a:p>
                      <a:pPr indent="0" lvl="0" marL="0" marR="0" rtl="0" algn="l">
                        <a:lnSpc>
                          <a:spcPct val="100000"/>
                        </a:lnSpc>
                        <a:spcBef>
                          <a:spcPts val="0"/>
                        </a:spcBef>
                        <a:spcAft>
                          <a:spcPts val="0"/>
                        </a:spcAft>
                        <a:buNone/>
                      </a:pPr>
                      <a:r>
                        <a:rPr b="1" i="1" lang="en-US" sz="1400" u="none" cap="none" strike="noStrike"/>
                        <a:t>Think:</a:t>
                      </a:r>
                      <a:r>
                        <a:rPr b="1" lang="en-US" sz="1400" u="none" cap="none" strike="noStrike"/>
                        <a:t> “ What did the main character do ….?”</a:t>
                      </a:r>
                      <a:endParaRPr/>
                    </a:p>
                    <a:p>
                      <a:pPr indent="0" lvl="0" marL="0" marR="0" rtl="0" algn="l">
                        <a:lnSpc>
                          <a:spcPct val="100000"/>
                        </a:lnSpc>
                        <a:spcBef>
                          <a:spcPts val="0"/>
                        </a:spcBef>
                        <a:spcAft>
                          <a:spcPts val="0"/>
                        </a:spcAft>
                        <a:buNone/>
                      </a:pPr>
                      <a:r>
                        <a:rPr b="1" lang="en-US" sz="1400" u="none" cap="none" strike="noStrike"/>
                        <a:t>            “ Why did Thomas……?</a:t>
                      </a:r>
                      <a:endParaRPr/>
                    </a:p>
                  </a:txBody>
                  <a:tcPr marT="45725" marB="45725" marR="91450" marL="91450"/>
                </a:tc>
              </a:tr>
              <a:tr h="1159225">
                <a:tc>
                  <a:txBody>
                    <a:bodyPr/>
                    <a:lstStyle/>
                    <a:p>
                      <a:pPr indent="0" lvl="0" marL="0" marR="0" rtl="0" algn="l">
                        <a:lnSpc>
                          <a:spcPct val="100000"/>
                        </a:lnSpc>
                        <a:spcBef>
                          <a:spcPts val="0"/>
                        </a:spcBef>
                        <a:spcAft>
                          <a:spcPts val="0"/>
                        </a:spcAft>
                        <a:buNone/>
                      </a:pPr>
                      <a:r>
                        <a:rPr b="1" lang="en-US" sz="2000" u="none" cap="none" strike="noStrike"/>
                        <a:t>Students Reflect</a:t>
                      </a:r>
                      <a:endParaRPr/>
                    </a:p>
                  </a:txBody>
                  <a:tcPr marT="45725" marB="45725" marR="91450" marL="91450"/>
                </a:tc>
                <a:tc>
                  <a:txBody>
                    <a:bodyPr/>
                    <a:lstStyle/>
                    <a:p>
                      <a:pPr indent="0" lvl="0" marL="0" marR="0" rtl="0" algn="l">
                        <a:lnSpc>
                          <a:spcPct val="100000"/>
                        </a:lnSpc>
                        <a:spcBef>
                          <a:spcPts val="0"/>
                        </a:spcBef>
                        <a:spcAft>
                          <a:spcPts val="0"/>
                        </a:spcAft>
                        <a:buNone/>
                      </a:pPr>
                      <a:r>
                        <a:rPr b="1" lang="en-US" sz="1400" u="none" cap="none" strike="noStrike">
                          <a:solidFill>
                            <a:srgbClr val="C86F07"/>
                          </a:solidFill>
                        </a:rPr>
                        <a:t>Look back on what you tried and consider results - </a:t>
                      </a:r>
                      <a:endParaRPr/>
                    </a:p>
                    <a:p>
                      <a:pPr indent="0" lvl="0" marL="0" marR="0" rtl="0" algn="l">
                        <a:lnSpc>
                          <a:spcPct val="100000"/>
                        </a:lnSpc>
                        <a:spcBef>
                          <a:spcPts val="0"/>
                        </a:spcBef>
                        <a:spcAft>
                          <a:spcPts val="0"/>
                        </a:spcAft>
                        <a:buNone/>
                      </a:pPr>
                      <a:r>
                        <a:t/>
                      </a:r>
                      <a:endParaRPr b="1" sz="1400" u="none" cap="none" strike="noStrike"/>
                    </a:p>
                    <a:p>
                      <a:pPr indent="0" lvl="0" marL="0" marR="0" rtl="0" algn="l">
                        <a:lnSpc>
                          <a:spcPct val="100000"/>
                        </a:lnSpc>
                        <a:spcBef>
                          <a:spcPts val="0"/>
                        </a:spcBef>
                        <a:spcAft>
                          <a:spcPts val="0"/>
                        </a:spcAft>
                        <a:buNone/>
                      </a:pPr>
                      <a:r>
                        <a:rPr b="1" lang="en-US" sz="1400" u="none" cap="none" strike="noStrike"/>
                        <a:t>Think: “Maybe I need to…..next time.:”</a:t>
                      </a:r>
                      <a:endParaRPr/>
                    </a:p>
                    <a:p>
                      <a:pPr indent="0" lvl="0" marL="0" marR="0" rtl="0" algn="l">
                        <a:lnSpc>
                          <a:spcPct val="100000"/>
                        </a:lnSpc>
                        <a:spcBef>
                          <a:spcPts val="0"/>
                        </a:spcBef>
                        <a:spcAft>
                          <a:spcPts val="0"/>
                        </a:spcAft>
                        <a:buNone/>
                      </a:pPr>
                      <a:r>
                        <a:rPr b="1" lang="en-US" sz="1400" u="none" cap="none" strike="noStrike"/>
                        <a:t>            “I realized that…..”</a:t>
                      </a:r>
                      <a:endParaRPr/>
                    </a:p>
                    <a:p>
                      <a:pPr indent="0" lvl="0" marL="0" marR="0" rtl="0" algn="l">
                        <a:lnSpc>
                          <a:spcPct val="100000"/>
                        </a:lnSpc>
                        <a:spcBef>
                          <a:spcPts val="0"/>
                        </a:spcBef>
                        <a:spcAft>
                          <a:spcPts val="0"/>
                        </a:spcAft>
                        <a:buNone/>
                      </a:pPr>
                      <a:r>
                        <a:rPr b="1" lang="en-US" sz="1400" u="none" cap="none" strike="noStrike"/>
                        <a:t>            “I wonder if……”</a:t>
                      </a:r>
                      <a:endParaRPr/>
                    </a:p>
                  </a:txBody>
                  <a:tcPr marT="45725" marB="45725" marR="91450" marL="91450"/>
                </a:tc>
              </a:tr>
            </a:tbl>
          </a:graphicData>
        </a:graphic>
      </p:graphicFrame>
      <p:sp>
        <p:nvSpPr>
          <p:cNvPr id="167" name="Google Shape;167;p7"/>
          <p:cNvSpPr txBox="1"/>
          <p:nvPr/>
        </p:nvSpPr>
        <p:spPr>
          <a:xfrm>
            <a:off x="4530597" y="5843174"/>
            <a:ext cx="274319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And more...</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8"/>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2 – GIVING CLEAR INSTRUCTIONS</a:t>
            </a:r>
            <a:endParaRPr/>
          </a:p>
        </p:txBody>
      </p:sp>
      <p:sp>
        <p:nvSpPr>
          <p:cNvPr id="173" name="Google Shape;173;p8"/>
          <p:cNvSpPr txBox="1"/>
          <p:nvPr/>
        </p:nvSpPr>
        <p:spPr>
          <a:xfrm>
            <a:off x="406400" y="892200"/>
            <a:ext cx="4649694" cy="69246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rgbClr val="F8931F"/>
                </a:solidFill>
                <a:latin typeface="Calibri"/>
                <a:ea typeface="Calibri"/>
                <a:cs typeface="Calibri"/>
                <a:sym typeface="Calibri"/>
              </a:rPr>
              <a:t>Modeling: Think Aloud</a:t>
            </a:r>
            <a:endParaRPr b="1" i="0" sz="3300" u="none" cap="none" strike="noStrike">
              <a:solidFill>
                <a:srgbClr val="F8931F"/>
              </a:solidFill>
              <a:latin typeface="Calibri"/>
              <a:ea typeface="Calibri"/>
              <a:cs typeface="Calibri"/>
              <a:sym typeface="Calibri"/>
            </a:endParaRPr>
          </a:p>
        </p:txBody>
      </p:sp>
      <p:sp>
        <p:nvSpPr>
          <p:cNvPr id="174" name="Google Shape;174;p8"/>
          <p:cNvSpPr txBox="1"/>
          <p:nvPr/>
        </p:nvSpPr>
        <p:spPr>
          <a:xfrm>
            <a:off x="828675" y="1791067"/>
            <a:ext cx="2686050" cy="47089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000" u="none" cap="none" strike="noStrike">
                <a:solidFill>
                  <a:schemeClr val="dk1"/>
                </a:solidFill>
                <a:latin typeface="Arial"/>
                <a:ea typeface="Arial"/>
                <a:cs typeface="Arial"/>
                <a:sym typeface="Arial"/>
              </a:rPr>
              <a:t>Think Aloud </a:t>
            </a:r>
            <a:r>
              <a:rPr b="1" i="0" lang="en-US" sz="2000" u="none" cap="none" strike="noStrike">
                <a:solidFill>
                  <a:srgbClr val="000000"/>
                </a:solidFill>
                <a:latin typeface="Arial"/>
                <a:ea typeface="Arial"/>
                <a:cs typeface="Arial"/>
                <a:sym typeface="Arial"/>
              </a:rPr>
              <a:t>is the teacher talking aloud to model what they are thinking about as they read a text. </a:t>
            </a:r>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These are focused thoughts, not randomly spoken. </a:t>
            </a:r>
            <a:endParaRPr/>
          </a:p>
          <a:p>
            <a:pPr indent="0" lvl="0" marL="0" marR="0" rtl="0" algn="ctr">
              <a:lnSpc>
                <a:spcPct val="100000"/>
              </a:lnSpc>
              <a:spcBef>
                <a:spcPts val="0"/>
              </a:spcBef>
              <a:spcAft>
                <a:spcPts val="0"/>
              </a:spcAft>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Teachers can use it  strategically with specific plan for the lesson objectives.</a:t>
            </a:r>
            <a:endParaRPr/>
          </a:p>
        </p:txBody>
      </p:sp>
      <p:pic>
        <p:nvPicPr>
          <p:cNvPr descr="Thinkaloud_Shin" id="175" name="Google Shape;175;p8"/>
          <p:cNvPicPr preferRelativeResize="0"/>
          <p:nvPr/>
        </p:nvPicPr>
        <p:blipFill rotWithShape="1">
          <a:blip r:embed="rId3">
            <a:alphaModFix/>
          </a:blip>
          <a:srcRect b="0" l="0" r="0" t="0"/>
          <a:stretch/>
        </p:blipFill>
        <p:spPr>
          <a:xfrm>
            <a:off x="4526280" y="1420008"/>
            <a:ext cx="5722844" cy="4515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9"/>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p>
            <a:pPr indent="-228600" lvl="0" marL="457200" rtl="0" algn="l">
              <a:lnSpc>
                <a:spcPct val="100000"/>
              </a:lnSpc>
              <a:spcBef>
                <a:spcPts val="0"/>
              </a:spcBef>
              <a:spcAft>
                <a:spcPts val="0"/>
              </a:spcAft>
              <a:buSzPts val="1400"/>
              <a:buNone/>
            </a:pPr>
            <a:r>
              <a:t/>
            </a:r>
            <a:endParaRPr/>
          </a:p>
        </p:txBody>
      </p:sp>
      <p:sp>
        <p:nvSpPr>
          <p:cNvPr id="182" name="Google Shape;182;p9"/>
          <p:cNvSpPr txBox="1"/>
          <p:nvPr>
            <p:ph idx="2" type="body"/>
          </p:nvPr>
        </p:nvSpPr>
        <p:spPr>
          <a:xfrm>
            <a:off x="366059" y="730624"/>
            <a:ext cx="10850282" cy="5782234"/>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t/>
            </a:r>
            <a:endParaRPr/>
          </a:p>
        </p:txBody>
      </p:sp>
      <p:sp>
        <p:nvSpPr>
          <p:cNvPr id="183" name="Google Shape;183;p9"/>
          <p:cNvSpPr txBox="1"/>
          <p:nvPr/>
        </p:nvSpPr>
        <p:spPr>
          <a:xfrm>
            <a:off x="366758" y="354572"/>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TETE MODULE 2 – GIVING CLEAR INSTRUCTIONS</a:t>
            </a:r>
            <a:endParaRPr b="1" i="0" sz="1600" u="none" cap="none" strike="noStrike">
              <a:solidFill>
                <a:schemeClr val="lt1"/>
              </a:solidFill>
              <a:latin typeface="Calibri"/>
              <a:ea typeface="Calibri"/>
              <a:cs typeface="Calibri"/>
              <a:sym typeface="Calibri"/>
            </a:endParaRPr>
          </a:p>
        </p:txBody>
      </p:sp>
      <p:pic>
        <p:nvPicPr>
          <p:cNvPr descr="테이블이(가) 표시된 사진&#10;&#10;자동 생성된 설명" id="184" name="Google Shape;184;p9"/>
          <p:cNvPicPr preferRelativeResize="0"/>
          <p:nvPr/>
        </p:nvPicPr>
        <p:blipFill rotWithShape="1">
          <a:blip r:embed="rId3">
            <a:alphaModFix/>
          </a:blip>
          <a:srcRect b="0" l="0" r="0" t="0"/>
          <a:stretch/>
        </p:blipFill>
        <p:spPr>
          <a:xfrm>
            <a:off x="5033843" y="730630"/>
            <a:ext cx="3155575" cy="4152257"/>
          </a:xfrm>
          <a:prstGeom prst="rect">
            <a:avLst/>
          </a:prstGeom>
          <a:noFill/>
          <a:ln>
            <a:noFill/>
          </a:ln>
        </p:spPr>
      </p:pic>
      <p:pic>
        <p:nvPicPr>
          <p:cNvPr descr="텍스트이(가) 표시된 사진&#10;&#10;자동 생성된 설명" id="185" name="Google Shape;185;p9"/>
          <p:cNvPicPr preferRelativeResize="0"/>
          <p:nvPr/>
        </p:nvPicPr>
        <p:blipFill rotWithShape="1">
          <a:blip r:embed="rId4">
            <a:alphaModFix/>
          </a:blip>
          <a:srcRect b="0" l="0" r="0" t="0"/>
          <a:stretch/>
        </p:blipFill>
        <p:spPr>
          <a:xfrm>
            <a:off x="2167233" y="3721794"/>
            <a:ext cx="3624124" cy="2697360"/>
          </a:xfrm>
          <a:prstGeom prst="rect">
            <a:avLst/>
          </a:prstGeom>
          <a:noFill/>
          <a:ln cap="flat" cmpd="sng" w="57150">
            <a:solidFill>
              <a:schemeClr val="dk1"/>
            </a:solidFill>
            <a:prstDash val="solid"/>
            <a:round/>
            <a:headEnd len="sm" w="sm" type="none"/>
            <a:tailEnd len="sm" w="sm" type="none"/>
          </a:ln>
        </p:spPr>
      </p:pic>
      <p:pic>
        <p:nvPicPr>
          <p:cNvPr descr="텍스트이(가) 표시된 사진&#10;&#10;자동 생성된 설명" id="186" name="Google Shape;186;p9"/>
          <p:cNvPicPr preferRelativeResize="0"/>
          <p:nvPr/>
        </p:nvPicPr>
        <p:blipFill rotWithShape="1">
          <a:blip r:embed="rId5">
            <a:alphaModFix/>
          </a:blip>
          <a:srcRect b="0" l="0" r="0" t="0"/>
          <a:stretch/>
        </p:blipFill>
        <p:spPr>
          <a:xfrm>
            <a:off x="7375854" y="2095177"/>
            <a:ext cx="3664206" cy="4570755"/>
          </a:xfrm>
          <a:prstGeom prst="rect">
            <a:avLst/>
          </a:prstGeom>
          <a:noFill/>
          <a:ln cap="flat" cmpd="sng" w="57150">
            <a:solidFill>
              <a:schemeClr val="dk1"/>
            </a:solidFill>
            <a:prstDash val="solid"/>
            <a:round/>
            <a:headEnd len="sm" w="sm" type="none"/>
            <a:tailEnd len="sm" w="sm" type="none"/>
          </a:ln>
        </p:spPr>
      </p:pic>
      <p:sp>
        <p:nvSpPr>
          <p:cNvPr id="187" name="Google Shape;187;p9"/>
          <p:cNvSpPr txBox="1"/>
          <p:nvPr/>
        </p:nvSpPr>
        <p:spPr>
          <a:xfrm>
            <a:off x="540533" y="884951"/>
            <a:ext cx="3460376"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Which teacher talk do you think provides modeling of language for the activity?</a:t>
            </a:r>
            <a:endParaRPr/>
          </a:p>
          <a:p>
            <a:pPr indent="0" lvl="0" marL="0" marR="0" rtl="0" algn="ctr">
              <a:lnSpc>
                <a:spcPct val="100000"/>
              </a:lnSpc>
              <a:spcBef>
                <a:spcPts val="0"/>
              </a:spcBef>
              <a:spcAft>
                <a:spcPts val="0"/>
              </a:spcAft>
              <a:buNone/>
            </a:pPr>
            <a:r>
              <a:t/>
            </a:r>
            <a:endParaRPr b="1" i="0" sz="24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Example A or B?</a:t>
            </a:r>
            <a:endParaRPr/>
          </a:p>
          <a:p>
            <a:pPr indent="0" lvl="0" marL="0" marR="0" rtl="0" algn="ctr">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Write in the chat box.</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sp>
        <p:nvSpPr>
          <p:cNvPr id="188" name="Google Shape;188;p9"/>
          <p:cNvSpPr txBox="1"/>
          <p:nvPr/>
        </p:nvSpPr>
        <p:spPr>
          <a:xfrm>
            <a:off x="1275316" y="4863730"/>
            <a:ext cx="48122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rial"/>
                <a:ea typeface="Arial"/>
                <a:cs typeface="Arial"/>
                <a:sym typeface="Arial"/>
              </a:rPr>
              <a:t>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8">
                                            <p:txEl>
                                              <p:pRg end="0" st="0"/>
                                            </p:txEl>
                                          </p:spTgt>
                                        </p:tgtEl>
                                        <p:attrNameLst>
                                          <p:attrName>style.visibility</p:attrName>
                                        </p:attrNameLst>
                                      </p:cBhvr>
                                      <p:to>
                                        <p:strVal val="visible"/>
                                      </p:to>
                                    </p:set>
                                    <p:anim calcmode="lin" valueType="num">
                                      <p:cBhvr additive="base">
                                        <p:cTn dur="500"/>
                                        <p:tgtEl>
                                          <p:spTgt spid="18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Rebecca Fox</dc:creator>
</cp:coreProperties>
</file>